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</p:sldMasterIdLst>
  <p:sldIdLst>
    <p:sldId id="256" r:id="rId2"/>
    <p:sldId id="257" r:id="rId3"/>
    <p:sldId id="262" r:id="rId4"/>
    <p:sldId id="273" r:id="rId5"/>
    <p:sldId id="274" r:id="rId6"/>
    <p:sldId id="275" r:id="rId7"/>
    <p:sldId id="263" r:id="rId8"/>
    <p:sldId id="265" r:id="rId9"/>
    <p:sldId id="264" r:id="rId10"/>
    <p:sldId id="258" r:id="rId11"/>
    <p:sldId id="259" r:id="rId12"/>
    <p:sldId id="260" r:id="rId13"/>
    <p:sldId id="261" r:id="rId14"/>
    <p:sldId id="276" r:id="rId15"/>
    <p:sldId id="309" r:id="rId16"/>
    <p:sldId id="296" r:id="rId17"/>
    <p:sldId id="324" r:id="rId18"/>
    <p:sldId id="325" r:id="rId19"/>
    <p:sldId id="326" r:id="rId20"/>
    <p:sldId id="344" r:id="rId21"/>
    <p:sldId id="332" r:id="rId22"/>
    <p:sldId id="333" r:id="rId23"/>
    <p:sldId id="334" r:id="rId24"/>
    <p:sldId id="335" r:id="rId25"/>
    <p:sldId id="277" r:id="rId26"/>
    <p:sldId id="278" r:id="rId27"/>
    <p:sldId id="318" r:id="rId28"/>
    <p:sldId id="279" r:id="rId29"/>
    <p:sldId id="336" r:id="rId30"/>
    <p:sldId id="337" r:id="rId31"/>
    <p:sldId id="338" r:id="rId32"/>
    <p:sldId id="287" r:id="rId33"/>
    <p:sldId id="327" r:id="rId34"/>
    <p:sldId id="328" r:id="rId35"/>
    <p:sldId id="339" r:id="rId36"/>
    <p:sldId id="340" r:id="rId37"/>
    <p:sldId id="341" r:id="rId38"/>
    <p:sldId id="310" r:id="rId39"/>
    <p:sldId id="329" r:id="rId40"/>
    <p:sldId id="331" r:id="rId41"/>
    <p:sldId id="330" r:id="rId42"/>
    <p:sldId id="342" r:id="rId43"/>
    <p:sldId id="343" r:id="rId44"/>
    <p:sldId id="316" r:id="rId45"/>
    <p:sldId id="320" r:id="rId4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ción sin título" id="{719173C9-1044-45DC-AEC7-D27AC4F76D98}">
          <p14:sldIdLst>
            <p14:sldId id="256"/>
            <p14:sldId id="257"/>
            <p14:sldId id="262"/>
            <p14:sldId id="273"/>
            <p14:sldId id="274"/>
            <p14:sldId id="275"/>
            <p14:sldId id="263"/>
            <p14:sldId id="265"/>
            <p14:sldId id="264"/>
            <p14:sldId id="258"/>
            <p14:sldId id="259"/>
            <p14:sldId id="260"/>
            <p14:sldId id="261"/>
            <p14:sldId id="276"/>
            <p14:sldId id="309"/>
            <p14:sldId id="296"/>
            <p14:sldId id="324"/>
            <p14:sldId id="325"/>
            <p14:sldId id="326"/>
            <p14:sldId id="344"/>
            <p14:sldId id="332"/>
            <p14:sldId id="333"/>
            <p14:sldId id="334"/>
            <p14:sldId id="335"/>
            <p14:sldId id="277"/>
            <p14:sldId id="278"/>
            <p14:sldId id="318"/>
            <p14:sldId id="279"/>
            <p14:sldId id="336"/>
            <p14:sldId id="337"/>
            <p14:sldId id="338"/>
            <p14:sldId id="287"/>
            <p14:sldId id="327"/>
            <p14:sldId id="328"/>
            <p14:sldId id="339"/>
            <p14:sldId id="340"/>
            <p14:sldId id="341"/>
            <p14:sldId id="310"/>
            <p14:sldId id="329"/>
            <p14:sldId id="331"/>
            <p14:sldId id="330"/>
            <p14:sldId id="342"/>
            <p14:sldId id="343"/>
            <p14:sldId id="316"/>
            <p14:sldId id="320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173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Libro1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A74-4398-90B9-705CBAC869B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A74-4398-90B9-705CBAC869BE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A74-4398-90B9-705CBAC869B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A74-4398-90B9-705CBAC869BE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2A74-4398-90B9-705CBAC869BE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2A74-4398-90B9-705CBAC869BE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7673,49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2A74-4398-90B9-705CBAC869BE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376374,67</a:t>
                    </a:r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2A74-4398-90B9-705CBAC869BE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/>
                      <a:t>43982,78</a:t>
                    </a:r>
                  </a:p>
                  <a:p>
                    <a:endParaRPr 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2A74-4398-90B9-705CBAC869B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Hoja1!$C$13:$H$13</c:f>
              <c:strCache>
                <c:ptCount val="6"/>
                <c:pt idx="0">
                  <c:v>INGRESOS PROPIOS </c:v>
                </c:pt>
                <c:pt idx="1">
                  <c:v>INGRESO MINISTERIO DE FINANZAS</c:v>
                </c:pt>
                <c:pt idx="2">
                  <c:v>INGRESOS LEY 0,10 </c:v>
                </c:pt>
                <c:pt idx="3">
                  <c:v>INGRESOS LEY   47 HIDROELECTRICA </c:v>
                </c:pt>
                <c:pt idx="4">
                  <c:v>CUENTAS POR COBRAR MINISTERIO </c:v>
                </c:pt>
                <c:pt idx="5">
                  <c:v>ANTICIPO </c:v>
                </c:pt>
              </c:strCache>
            </c:strRef>
          </c:cat>
          <c:val>
            <c:numRef>
              <c:f>Hoja1!$C$14:$H$14</c:f>
              <c:numCache>
                <c:formatCode>"$"#,##0.00_);[Red]\("$"#,##0.00\)</c:formatCode>
                <c:ptCount val="6"/>
                <c:pt idx="0">
                  <c:v>10000</c:v>
                </c:pt>
                <c:pt idx="1">
                  <c:v>231000</c:v>
                </c:pt>
                <c:pt idx="2">
                  <c:v>483130.65</c:v>
                </c:pt>
                <c:pt idx="3">
                  <c:v>21991.39</c:v>
                </c:pt>
                <c:pt idx="4">
                  <c:v>19120.599999999999</c:v>
                </c:pt>
                <c:pt idx="5">
                  <c:v>108857.25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C-2A74-4398-90B9-705CBAC869BE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solidFill>
      <a:schemeClr val="tx2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s-E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>
        <c:manualLayout>
          <c:xMode val="edge"/>
          <c:yMode val="edge"/>
          <c:x val="0.71801377952755907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title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DA2-4F80-9C11-C8F0020565DA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DA2-4F80-9C11-C8F0020565DA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DA2-4F80-9C11-C8F0020565DA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DA2-4F80-9C11-C8F0020565DA}"/>
              </c:ext>
            </c:extLst>
          </c:dPt>
          <c:dLbls>
            <c:dLbl>
              <c:idx val="1"/>
              <c:layout>
                <c:manualLayout>
                  <c:x val="1.6008004842736585E-2"/>
                  <c:y val="-0.19941371265521896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noAutofit/>
                  </a:bodyPr>
                  <a:lstStyle/>
                  <a:p>
                    <a:pPr>
                      <a:defRPr sz="9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dirty="0"/>
                      <a:t>985578,26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noAutofit/>
                </a:bodyPr>
                <a:lstStyle/>
                <a:p>
                  <a:pPr>
                    <a:defRPr sz="9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s-EC"/>
                </a:p>
              </c:txPr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0.10405203147778778"/>
                      <c:h val="7.4547950327585419E-2"/>
                    </c:manualLayout>
                  </c15:layout>
                  <c15:showDataLabelsRange val="0"/>
                </c:ext>
                <c:ext xmlns:c16="http://schemas.microsoft.com/office/drawing/2014/chart" uri="{C3380CC4-5D6E-409C-BE32-E72D297353CC}">
                  <c16:uniqueId val="{00000003-5DA2-4F80-9C11-C8F0020565DA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/>
                      <a:t>13380,75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5DA2-4F80-9C11-C8F0020565DA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dirty="0"/>
                      <a:t>17541,80</a:t>
                    </a:r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7-5DA2-4F80-9C11-C8F0020565DA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s-EC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Hoja2!$E$7:$H$7</c:f>
              <c:strCache>
                <c:ptCount val="4"/>
                <c:pt idx="0">
                  <c:v>5.0 EGRESOS CORRIENTES </c:v>
                </c:pt>
                <c:pt idx="1">
                  <c:v>7.0 EGRESOS DE INVERSION </c:v>
                </c:pt>
                <c:pt idx="2">
                  <c:v>8.0 EGRESOS DE CAPITAL</c:v>
                </c:pt>
                <c:pt idx="3">
                  <c:v>9.0 APLIACIÓN DEL FINANCIAMIENTO</c:v>
                </c:pt>
              </c:strCache>
            </c:strRef>
          </c:cat>
          <c:val>
            <c:numRef>
              <c:f>Hoja2!$E$8:$H$8</c:f>
              <c:numCache>
                <c:formatCode>"$"#,##0.00_);[Red]\("$"#,##0.00\)</c:formatCode>
                <c:ptCount val="4"/>
                <c:pt idx="0">
                  <c:v>102057.28</c:v>
                </c:pt>
                <c:pt idx="1">
                  <c:v>897709.35</c:v>
                </c:pt>
                <c:pt idx="2">
                  <c:v>15550</c:v>
                </c:pt>
                <c:pt idx="3">
                  <c:v>3512.52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DA2-4F80-9C11-C8F0020565DA}"/>
            </c:ext>
          </c:extLst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s-EC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s-EC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08970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147088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2883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9629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926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43421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395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7874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74343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8902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24513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5/26/2026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‹Nº›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47361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38.jpe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e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40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41C679-2CAD-4021-8642-C4810527C4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14533" y="303308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s-ES" dirty="0"/>
              <a:t>RENDICIÓN DE CUENTAS </a:t>
            </a:r>
            <a:endParaRPr lang="es-EC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7C2DF3C-6C63-41B8-B5C0-195A5CF2C0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5050" y="2109839"/>
            <a:ext cx="3487271" cy="1096899"/>
          </a:xfrm>
        </p:spPr>
        <p:txBody>
          <a:bodyPr>
            <a:normAutofit/>
          </a:bodyPr>
          <a:lstStyle/>
          <a:p>
            <a:pPr algn="ctr"/>
            <a:r>
              <a:rPr lang="es-ES" sz="4400" dirty="0"/>
              <a:t>2025</a:t>
            </a:r>
            <a:endParaRPr lang="es-EC" sz="4400" dirty="0"/>
          </a:p>
        </p:txBody>
      </p:sp>
      <p:pic>
        <p:nvPicPr>
          <p:cNvPr id="5" name="image3.jpg">
            <a:extLst>
              <a:ext uri="{FF2B5EF4-FFF2-40B4-BE49-F238E27FC236}">
                <a16:creationId xmlns:a16="http://schemas.microsoft.com/office/drawing/2014/main" id="{3D178CF5-4F51-42AB-A08F-E69BE47181E7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>
          <a:xfrm>
            <a:off x="5313271" y="3772293"/>
            <a:ext cx="2169459" cy="1232927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157458816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1ED1609D-69A1-46F6-A7AF-F2E4BB42A737}"/>
              </a:ext>
            </a:extLst>
          </p:cNvPr>
          <p:cNvSpPr txBox="1"/>
          <p:nvPr/>
        </p:nvSpPr>
        <p:spPr>
          <a:xfrm>
            <a:off x="3367643" y="369332"/>
            <a:ext cx="8546451" cy="6585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/>
              <a:t>Un cordial y afectuoso saludo a todos los habitantes de nuestra querida parroquia, a quienes dirigimos nuestro trabajo con compromiso y responsabilidad.</a:t>
            </a:r>
          </a:p>
          <a:p>
            <a:pPr algn="just"/>
            <a:r>
              <a:rPr lang="es-ES" dirty="0"/>
              <a:t>Reciban un respetuoso saludo de parte de quien les habla, en calidad de Presidente del Gobierno Autónomo Descentralizado Parroquial. Es un honor dirigirme a ustedes en este importante espacio de rendición de cuentas, un proceso fundamental que nos permite fortalecer la transparencia, la participación ciudadana y el control social sobre la gestión pública.</a:t>
            </a:r>
          </a:p>
          <a:p>
            <a:pPr algn="just"/>
            <a:r>
              <a:rPr lang="es-ES" dirty="0"/>
              <a:t>Este acto no solo representa el cumplimiento de una obligación legal, sino también un compromiso ético con nuestra población, al informar de manera clara y responsable sobre las acciones, proyectos y resultados alcanzados durante el período de gestión.</a:t>
            </a:r>
          </a:p>
          <a:p>
            <a:pPr algn="just"/>
            <a:r>
              <a:rPr lang="es-ES" dirty="0"/>
              <a:t>Como GAD parroquial, hemos trabajado de manera coordinada, organizando nuestras funciones a través de comisiones y fortaleciendo el trabajo en equipo, con el objetivo de atender las necesidades prioritarias de cada comunidad y contribuir al desarrollo integral de nuestro territorio.</a:t>
            </a:r>
          </a:p>
          <a:p>
            <a:pPr algn="just"/>
            <a:r>
              <a:rPr lang="es-ES" dirty="0"/>
              <a:t>Agradecemos la participación de cada uno de ustedes, ya que su involucramiento es clave para seguir construyendo una gestión más abierta, participativa y cercana a la ciudadanía.</a:t>
            </a:r>
          </a:p>
          <a:p>
            <a:pPr algn="just"/>
            <a:r>
              <a:rPr lang="es-ES" dirty="0"/>
              <a:t>Reiteramos nuestro compromiso de continuar trabajando con responsabilidad, transparencia y vocación de servicio, siempre en beneficio de nuestra parroquia.</a:t>
            </a:r>
          </a:p>
          <a:p>
            <a:pPr algn="just"/>
            <a:r>
              <a:rPr lang="es-ES" dirty="0"/>
              <a:t>Muchas gracias.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es-419" sz="1800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s-EC" dirty="0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F2AD5ADF-0468-4AA9-BDEC-C1CF0D48E4E7}"/>
              </a:ext>
            </a:extLst>
          </p:cNvPr>
          <p:cNvSpPr txBox="1"/>
          <p:nvPr/>
        </p:nvSpPr>
        <p:spPr>
          <a:xfrm>
            <a:off x="3917576" y="0"/>
            <a:ext cx="43568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dirty="0"/>
              <a:t>PRESENTACIÓN </a:t>
            </a:r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7CB53E14-C49B-4C4B-8E69-DBFC76984C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966" y="369332"/>
            <a:ext cx="3275677" cy="5692103"/>
          </a:xfrm>
        </p:spPr>
      </p:pic>
    </p:spTree>
    <p:extLst>
      <p:ext uri="{BB962C8B-B14F-4D97-AF65-F5344CB8AC3E}">
        <p14:creationId xmlns:p14="http://schemas.microsoft.com/office/powerpoint/2010/main" val="27580514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70A3F4D-F41E-497F-BBE3-223A2EE82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46184" y="440839"/>
            <a:ext cx="7766936" cy="1646302"/>
          </a:xfrm>
        </p:spPr>
        <p:txBody>
          <a:bodyPr>
            <a:normAutofit fontScale="90000"/>
          </a:bodyPr>
          <a:lstStyle/>
          <a:p>
            <a:pPr algn="ctr"/>
            <a:r>
              <a:rPr lang="es-EC" dirty="0"/>
              <a:t>CONVENIOS CON EL GAD MUNICIPAL  </a:t>
            </a:r>
          </a:p>
        </p:txBody>
      </p:sp>
      <p:sp>
        <p:nvSpPr>
          <p:cNvPr id="9" name="Subtítulo 8">
            <a:extLst>
              <a:ext uri="{FF2B5EF4-FFF2-40B4-BE49-F238E27FC236}">
                <a16:creationId xmlns:a16="http://schemas.microsoft.com/office/drawing/2014/main" id="{E68E970A-9F66-43DA-BB4D-45E86AD616F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29891" y="2304056"/>
            <a:ext cx="8561746" cy="977621"/>
          </a:xfrm>
        </p:spPr>
        <p:txBody>
          <a:bodyPr/>
          <a:lstStyle/>
          <a:p>
            <a:r>
              <a:rPr lang="es-EC" dirty="0"/>
              <a:t>SE REALIZÓ EL CONVENIO PARA LOS TÉCNICOS JUNTAS PARROQUIALES POR UN MONTO DE $  8000,00 DÓLARES.</a:t>
            </a:r>
          </a:p>
        </p:txBody>
      </p:sp>
    </p:spTree>
    <p:extLst>
      <p:ext uri="{BB962C8B-B14F-4D97-AF65-F5344CB8AC3E}">
        <p14:creationId xmlns:p14="http://schemas.microsoft.com/office/powerpoint/2010/main" val="3711898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15BD81-0963-4E9D-86FF-163111B73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03475" y="98612"/>
            <a:ext cx="8596668" cy="1264024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5133A77D-2FC0-426B-AFBC-F99C266100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258219"/>
              </p:ext>
            </p:extLst>
          </p:nvPr>
        </p:nvGraphicFramePr>
        <p:xfrm>
          <a:off x="2142566" y="1466830"/>
          <a:ext cx="7485529" cy="39209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8949">
                  <a:extLst>
                    <a:ext uri="{9D8B030D-6E8A-4147-A177-3AD203B41FA5}">
                      <a16:colId xmlns:a16="http://schemas.microsoft.com/office/drawing/2014/main" val="1205477872"/>
                    </a:ext>
                  </a:extLst>
                </a:gridCol>
                <a:gridCol w="2588290">
                  <a:extLst>
                    <a:ext uri="{9D8B030D-6E8A-4147-A177-3AD203B41FA5}">
                      <a16:colId xmlns:a16="http://schemas.microsoft.com/office/drawing/2014/main" val="2938210429"/>
                    </a:ext>
                  </a:extLst>
                </a:gridCol>
                <a:gridCol w="2588290">
                  <a:extLst>
                    <a:ext uri="{9D8B030D-6E8A-4147-A177-3AD203B41FA5}">
                      <a16:colId xmlns:a16="http://schemas.microsoft.com/office/drawing/2014/main" val="1090250979"/>
                    </a:ext>
                  </a:extLst>
                </a:gridCol>
              </a:tblGrid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COMUNIDADES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NECESIDAD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DEPARTAMENTO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382429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PARROQUIAL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APOYE CON VOLQUETADAS DE TIERRA NEGRA Y LIMO, PARA ADECUACION DEL VIVERO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PLANIFICACIÓN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71155916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PARROQUIAL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CONVENIO INTERINSTITUCIONAL ENTRE GAD MUNICIPAL Y 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PLANIFICACIÓN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9035900"/>
                  </a:ext>
                </a:extLst>
              </a:tr>
              <a:tr h="7168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YUMA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ESTUDIO DEL LEVANTAMIENTO PLANIMÉTRICO DEL TERRENO DE LA COMUNIDAD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SERVICIO PÚBLICOS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3309456"/>
                  </a:ext>
                </a:extLst>
              </a:tr>
              <a:tr h="51003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PUMPUIS (MISIÓN SALESIANA)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MANTENIMIENTO Y MEJORAMIENTO DE LA VÍA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02120279"/>
                  </a:ext>
                </a:extLst>
              </a:tr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KUNCHAIM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2293300"/>
                  </a:ext>
                </a:extLst>
              </a:tr>
              <a:tr h="4201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SAN JOSÉ DE PIUNTS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98663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56160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3D56873F-4DEE-4E1B-B106-D4B901B6C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4110" y="143435"/>
            <a:ext cx="8596668" cy="977153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2" name="Tabla 1">
            <a:extLst>
              <a:ext uri="{FF2B5EF4-FFF2-40B4-BE49-F238E27FC236}">
                <a16:creationId xmlns:a16="http://schemas.microsoft.com/office/drawing/2014/main" id="{3511FE5A-E8B1-40CA-ADC9-00ECB0E82F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38658"/>
              </p:ext>
            </p:extLst>
          </p:nvPr>
        </p:nvGraphicFramePr>
        <p:xfrm>
          <a:off x="2510118" y="1362289"/>
          <a:ext cx="7091082" cy="39627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7280">
                  <a:extLst>
                    <a:ext uri="{9D8B030D-6E8A-4147-A177-3AD203B41FA5}">
                      <a16:colId xmlns:a16="http://schemas.microsoft.com/office/drawing/2014/main" val="4227320086"/>
                    </a:ext>
                  </a:extLst>
                </a:gridCol>
                <a:gridCol w="2451901">
                  <a:extLst>
                    <a:ext uri="{9D8B030D-6E8A-4147-A177-3AD203B41FA5}">
                      <a16:colId xmlns:a16="http://schemas.microsoft.com/office/drawing/2014/main" val="3023750815"/>
                    </a:ext>
                  </a:extLst>
                </a:gridCol>
                <a:gridCol w="2451901">
                  <a:extLst>
                    <a:ext uri="{9D8B030D-6E8A-4147-A177-3AD203B41FA5}">
                      <a16:colId xmlns:a16="http://schemas.microsoft.com/office/drawing/2014/main" val="1446842582"/>
                    </a:ext>
                  </a:extLst>
                </a:gridCol>
              </a:tblGrid>
              <a:tr h="5154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SAKANAS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2820219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KUNCHAIM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DELEGACIÓN DE COMPETENCIA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74928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APOYO TÉCNICO INFORMÁTICO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TICS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992231"/>
                  </a:ext>
                </a:extLst>
              </a:tr>
              <a:tr h="51547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INFORME DEL VEHÍCULO PARA DAR DE BAJA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3758048"/>
                  </a:ext>
                </a:extLst>
              </a:tr>
              <a:tr h="4246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CENTRO SHUAR KUNCHAIM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USO Y USUFRUCTO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9734249"/>
                  </a:ext>
                </a:extLst>
              </a:tr>
              <a:tr h="93344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 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FIRMA DE CONVENIO PARA EL PROYECTO DE CONSTRUCCIÓN DEL ESTADIO EN EL CENTRO PARROQUIAL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24381827"/>
                  </a:ext>
                </a:extLst>
              </a:tr>
              <a:tr h="7244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>
                          <a:effectLst/>
                        </a:rPr>
                        <a:t>GAD BOMBOIZA</a:t>
                      </a:r>
                      <a:endParaRPr lang="es-EC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APOYO CON UN INSTRUCTOR DE DANZA FOLKLÓRICA Y DANZA SHUAR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DESARROLLO SOCIAL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7430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8937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DFF1B8-1F02-47D2-8D71-7A5F2498C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302495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GESTIONES   REALIZADAS  AL GAD MUNICIPAL DE GUALAQUIZA 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C2FCF220-9CD6-4EB7-87F5-7C18C23B11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11412463"/>
              </p:ext>
            </p:extLst>
          </p:nvPr>
        </p:nvGraphicFramePr>
        <p:xfrm>
          <a:off x="2545976" y="1855694"/>
          <a:ext cx="7109012" cy="35671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2810">
                  <a:extLst>
                    <a:ext uri="{9D8B030D-6E8A-4147-A177-3AD203B41FA5}">
                      <a16:colId xmlns:a16="http://schemas.microsoft.com/office/drawing/2014/main" val="429945372"/>
                    </a:ext>
                  </a:extLst>
                </a:gridCol>
                <a:gridCol w="2458101">
                  <a:extLst>
                    <a:ext uri="{9D8B030D-6E8A-4147-A177-3AD203B41FA5}">
                      <a16:colId xmlns:a16="http://schemas.microsoft.com/office/drawing/2014/main" val="830411719"/>
                    </a:ext>
                  </a:extLst>
                </a:gridCol>
                <a:gridCol w="2458101">
                  <a:extLst>
                    <a:ext uri="{9D8B030D-6E8A-4147-A177-3AD203B41FA5}">
                      <a16:colId xmlns:a16="http://schemas.microsoft.com/office/drawing/2014/main" val="655387860"/>
                    </a:ext>
                  </a:extLst>
                </a:gridCol>
              </a:tblGrid>
              <a:tr h="7718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GAD BOMBOIZA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CONVENIO TÉCNICOS PARROQUIALES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PLANIFICACIÓN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7248335"/>
                  </a:ext>
                </a:extLst>
              </a:tr>
              <a:tr h="1397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GAD BOMBOIZA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COORDINACIÓN CON LA UNIDAD DE RIESGOS PARA LOS AFECTADOS POR LAS FUERTES LLUVIAS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GESTIÓN DE RIESGOS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9108650"/>
                  </a:ext>
                </a:extLst>
              </a:tr>
              <a:tr h="139764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ESCUELA CIUDAD DE CUENCA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APOYO CON LA DOTACION DE JUEGOS INFANTILES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OBRAS PÚBLICAS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41006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376547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957AC21-EB45-44C3-81D3-155C84029F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4696" y="203884"/>
            <a:ext cx="9520158" cy="1049235"/>
          </a:xfrm>
        </p:spPr>
        <p:txBody>
          <a:bodyPr>
            <a:normAutofit/>
          </a:bodyPr>
          <a:lstStyle/>
          <a:p>
            <a:pPr algn="ctr"/>
            <a:r>
              <a:rPr lang="es-EC" dirty="0"/>
              <a:t>GESTIÓN  AL CONSEJO PROVINCIAL DE MORONA SANTIAGO </a:t>
            </a:r>
          </a:p>
        </p:txBody>
      </p:sp>
      <p:graphicFrame>
        <p:nvGraphicFramePr>
          <p:cNvPr id="9" name="Tabla 8">
            <a:extLst>
              <a:ext uri="{FF2B5EF4-FFF2-40B4-BE49-F238E27FC236}">
                <a16:creationId xmlns:a16="http://schemas.microsoft.com/office/drawing/2014/main" id="{B6A4537C-E73A-447B-8DC1-5B2FE0BD60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9115408"/>
              </p:ext>
            </p:extLst>
          </p:nvPr>
        </p:nvGraphicFramePr>
        <p:xfrm>
          <a:off x="1819835" y="1253118"/>
          <a:ext cx="8597153" cy="446636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2109">
                  <a:extLst>
                    <a:ext uri="{9D8B030D-6E8A-4147-A177-3AD203B41FA5}">
                      <a16:colId xmlns:a16="http://schemas.microsoft.com/office/drawing/2014/main" val="1994256803"/>
                    </a:ext>
                  </a:extLst>
                </a:gridCol>
                <a:gridCol w="2972522">
                  <a:extLst>
                    <a:ext uri="{9D8B030D-6E8A-4147-A177-3AD203B41FA5}">
                      <a16:colId xmlns:a16="http://schemas.microsoft.com/office/drawing/2014/main" val="598655278"/>
                    </a:ext>
                  </a:extLst>
                </a:gridCol>
                <a:gridCol w="2972522">
                  <a:extLst>
                    <a:ext uri="{9D8B030D-6E8A-4147-A177-3AD203B41FA5}">
                      <a16:colId xmlns:a16="http://schemas.microsoft.com/office/drawing/2014/main" val="3594247766"/>
                    </a:ext>
                  </a:extLst>
                </a:gridCol>
              </a:tblGrid>
              <a:tr h="36728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COMUNIDADES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NECESIDAD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DEPARTAMENTO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3903567437"/>
                  </a:ext>
                </a:extLst>
              </a:tr>
              <a:tr h="59257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KAYAMAS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REPARACIÓN DEL PUENTE SOBRE EL RÍO CUYES PASO A SANTA ROSA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965437458"/>
                  </a:ext>
                </a:extLst>
              </a:tr>
              <a:tr h="4164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YUKUTAIS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APOYO CON UNA SILLA DE RUEDAS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ACCIÓN SOCIAL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4241489261"/>
                  </a:ext>
                </a:extLst>
              </a:tr>
              <a:tr h="408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SAN ANTONIO DE PUMPUIS, BELEN , ORQUIDEA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APOYO CON ALEVINES PARA PROYECTO PISCICOLA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DESARROLLO PRODUCTIVO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3059911825"/>
                  </a:ext>
                </a:extLst>
              </a:tr>
              <a:tr h="7052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SHAIME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REPARACIÓN DEL PUENTE SOBRE EL RÍO SHAIME PASO A LA COMUNIDAD DE LA ORQUIDEA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948581952"/>
                  </a:ext>
                </a:extLst>
              </a:tr>
              <a:tr h="70522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KAYAMAS – SAKANAS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PROYECTO CERO POLVO CON EL ASFALTO DESDE LA ENTRADA DE KAYAMAS HASTA EL PUENTE SOBRE EL RÍO CUYES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383375220"/>
                  </a:ext>
                </a:extLst>
              </a:tr>
              <a:tr h="86314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MISIÓN – BELÉN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PROYECTO PARA LA EJECUCIÓN DEL ASFALTO DESDE LA MISIÓN HASTA EL PUENTE COLGANTE DEL BELÉN , ESTE COMPRENDE UN TRAMO DE 6,57KM.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1052217528"/>
                  </a:ext>
                </a:extLst>
              </a:tr>
              <a:tr h="4082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CENTRO PARROQUIAL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>
                          <a:effectLst/>
                        </a:rPr>
                        <a:t>PROYECTO CERO POLVO PARA EL CENTRO PARROQUIAL </a:t>
                      </a:r>
                      <a:endParaRPr lang="es-EC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800" dirty="0">
                          <a:effectLst/>
                        </a:rPr>
                        <a:t>OBRAS PÚBLICAS </a:t>
                      </a:r>
                      <a:endParaRPr lang="es-EC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2705" marR="62705" marT="31352" marB="31352"/>
                </a:tc>
                <a:extLst>
                  <a:ext uri="{0D108BD9-81ED-4DB2-BD59-A6C34878D82A}">
                    <a16:rowId xmlns:a16="http://schemas.microsoft.com/office/drawing/2014/main" val="21459287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3026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00EADA1-6F02-41CE-BBCE-3FD26B114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7666" y="259976"/>
            <a:ext cx="8596668" cy="842682"/>
          </a:xfrm>
        </p:spPr>
        <p:txBody>
          <a:bodyPr>
            <a:normAutofit/>
          </a:bodyPr>
          <a:lstStyle/>
          <a:p>
            <a:pPr algn="ctr"/>
            <a:r>
              <a:rPr lang="es-EC" sz="2000" dirty="0"/>
              <a:t> CONSEJO PROVINCIAL DE MORONA SANTIAGO </a:t>
            </a:r>
            <a:br>
              <a:rPr lang="es-EC" sz="2000" dirty="0"/>
            </a:br>
            <a:r>
              <a:rPr lang="es-EC" sz="2000" dirty="0"/>
              <a:t>GESTIONES REALIZADAS 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14D4535-9D95-4848-8C85-A24FCD1E06F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2265472"/>
              </p:ext>
            </p:extLst>
          </p:nvPr>
        </p:nvGraphicFramePr>
        <p:xfrm>
          <a:off x="2757777" y="1905598"/>
          <a:ext cx="7085470" cy="27745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5774">
                  <a:extLst>
                    <a:ext uri="{9D8B030D-6E8A-4147-A177-3AD203B41FA5}">
                      <a16:colId xmlns:a16="http://schemas.microsoft.com/office/drawing/2014/main" val="2081301752"/>
                    </a:ext>
                  </a:extLst>
                </a:gridCol>
                <a:gridCol w="2449848">
                  <a:extLst>
                    <a:ext uri="{9D8B030D-6E8A-4147-A177-3AD203B41FA5}">
                      <a16:colId xmlns:a16="http://schemas.microsoft.com/office/drawing/2014/main" val="3042527315"/>
                    </a:ext>
                  </a:extLst>
                </a:gridCol>
                <a:gridCol w="2449848">
                  <a:extLst>
                    <a:ext uri="{9D8B030D-6E8A-4147-A177-3AD203B41FA5}">
                      <a16:colId xmlns:a16="http://schemas.microsoft.com/office/drawing/2014/main" val="3670614463"/>
                    </a:ext>
                  </a:extLst>
                </a:gridCol>
              </a:tblGrid>
              <a:tr h="3892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KENKUIM, TSARUNS, TINK, YAWI, ASOSIACION ARUTAM, PROVEEDURIA, SECTOR SAN LUIS DE PUMPUIS , TSARUNTS, SAN PEDRO DE CHUMPIAS, YAWINTS, CHATUS SAN PEDRO DE CHATUS, SHAIME Y ORQUIDEAS, CHATUS, ORQUIDEAS, CENTRO PARROQUIAL, KENCHAIM, KUNCHAIM, BELEN, SAN MIGUEL DE PUMPUIS, YUMA , NAPURAK Y KAYAMAS 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TUBOS DE ARMICOS, TUBOS CORRUGADOS, ESTUDIO Y CONSTRUCCIÓN DEL PUENTE SOBRE EL RÍO PROVEEDURÍA Y SAN JOSÉ DE PIUNTS, CONSTRUCCIÓN DE DOS PUENTES , APERTURAS DE VÍAS , MANTENIMIENTO DE VÍAS, DRENAJES , INSTRUCTOR DE DANZA , DOTACIÓN DE PLANTAS DE CACAO, REPARACIÓN DE PUENTES.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s-EC" sz="1100" dirty="0">
                          <a:effectLst/>
                        </a:rPr>
                        <a:t>OBRAS PÚBLICAS , DESARROLLO PRODUCTIVO, DEPORTE Y CULTURA.</a:t>
                      </a:r>
                      <a:endParaRPr lang="es-EC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5832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9212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B3C9386-58A7-44E7-AD6C-578478A9D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C" dirty="0"/>
              <a:t>CONVENIO ESPECÍFICO CON HIDROCRUZ S.A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ACC835A-DD14-4EE0-AB21-78A57F1F1B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7129" y="2395262"/>
            <a:ext cx="9817724" cy="726046"/>
          </a:xfrm>
        </p:spPr>
        <p:txBody>
          <a:bodyPr>
            <a:normAutofit fontScale="25000" lnSpcReduction="20000"/>
          </a:bodyPr>
          <a:lstStyle/>
          <a:p>
            <a:r>
              <a:rPr lang="es-EC" sz="9200" dirty="0"/>
              <a:t>APOYO CON EQUIPOS Y MATERIALES AGRÍCOLAS PARA LA FERIA $ 2207,50 DÓLARES</a:t>
            </a:r>
          </a:p>
          <a:p>
            <a:endParaRPr lang="es-EC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E851B827-A869-41D0-9E08-3F873BE217A3}"/>
              </a:ext>
            </a:extLst>
          </p:cNvPr>
          <p:cNvSpPr txBox="1">
            <a:spLocks/>
          </p:cNvSpPr>
          <p:nvPr/>
        </p:nvSpPr>
        <p:spPr>
          <a:xfrm>
            <a:off x="677334" y="3121308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s-EC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AA4BA2CD-8740-4922-BDC9-1A627BE741F1}"/>
              </a:ext>
            </a:extLst>
          </p:cNvPr>
          <p:cNvSpPr txBox="1">
            <a:spLocks/>
          </p:cNvSpPr>
          <p:nvPr/>
        </p:nvSpPr>
        <p:spPr>
          <a:xfrm>
            <a:off x="1304695" y="34290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C" dirty="0"/>
              <a:t>GESTIÓN EN LUNDINGOLD PARA APOYO CON MATERIALES E INSUMOS AGRÍCOLAS Y GANADEROS</a:t>
            </a:r>
          </a:p>
        </p:txBody>
      </p:sp>
    </p:spTree>
    <p:extLst>
      <p:ext uri="{BB962C8B-B14F-4D97-AF65-F5344CB8AC3E}">
        <p14:creationId xmlns:p14="http://schemas.microsoft.com/office/powerpoint/2010/main" val="5729431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3.jpg">
            <a:extLst>
              <a:ext uri="{FF2B5EF4-FFF2-40B4-BE49-F238E27FC236}">
                <a16:creationId xmlns:a16="http://schemas.microsoft.com/office/drawing/2014/main" id="{C8E92470-0C40-4594-9A2C-552AAEA8C7F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500282" y="340660"/>
            <a:ext cx="1667436" cy="1039905"/>
          </a:xfrm>
          <a:prstGeom prst="rect">
            <a:avLst/>
          </a:prstGeom>
          <a:ln/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C14CFB39-6CEE-4BF5-9949-1C0FB9575DC2}"/>
              </a:ext>
            </a:extLst>
          </p:cNvPr>
          <p:cNvSpPr txBox="1"/>
          <p:nvPr/>
        </p:nvSpPr>
        <p:spPr>
          <a:xfrm>
            <a:off x="974277" y="2626984"/>
            <a:ext cx="16500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sz="4000" b="1" dirty="0"/>
              <a:t>EJE 1</a:t>
            </a:r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5E914333-EB30-4091-9542-392F028D9695}"/>
              </a:ext>
            </a:extLst>
          </p:cNvPr>
          <p:cNvSpPr txBox="1">
            <a:spLocks/>
          </p:cNvSpPr>
          <p:nvPr/>
        </p:nvSpPr>
        <p:spPr>
          <a:xfrm>
            <a:off x="2864763" y="2949745"/>
            <a:ext cx="6649090" cy="631474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2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80000"/>
              </a:lnSpc>
            </a:pPr>
            <a:r>
              <a:rPr lang="es-EC" sz="4400" dirty="0"/>
              <a:t>EJECUCIÓN FINANCIERA</a:t>
            </a:r>
          </a:p>
        </p:txBody>
      </p: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A1A59DB5-3D6A-432D-8EDF-A029FF33FBB3}"/>
              </a:ext>
            </a:extLst>
          </p:cNvPr>
          <p:cNvCxnSpPr>
            <a:cxnSpLocks/>
          </p:cNvCxnSpPr>
          <p:nvPr/>
        </p:nvCxnSpPr>
        <p:spPr>
          <a:xfrm>
            <a:off x="2744552" y="2199407"/>
            <a:ext cx="0" cy="2277035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46877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4 Título">
            <a:extLst>
              <a:ext uri="{FF2B5EF4-FFF2-40B4-BE49-F238E27FC236}">
                <a16:creationId xmlns:a16="http://schemas.microsoft.com/office/drawing/2014/main" id="{706E20DD-8DED-4845-B5F8-2C0F5AD1FC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475" y="1087448"/>
            <a:ext cx="6067431" cy="741351"/>
          </a:xfrm>
        </p:spPr>
        <p:txBody>
          <a:bodyPr>
            <a:noAutofit/>
          </a:bodyPr>
          <a:lstStyle/>
          <a:p>
            <a:r>
              <a:rPr lang="es-EC" sz="4000" b="1" dirty="0">
                <a:latin typeface="+mn-lt"/>
              </a:rPr>
              <a:t>PRESUPUESTO AÑO 2025</a:t>
            </a:r>
          </a:p>
        </p:txBody>
      </p:sp>
      <p:graphicFrame>
        <p:nvGraphicFramePr>
          <p:cNvPr id="7" name="Tabla 6">
            <a:extLst>
              <a:ext uri="{FF2B5EF4-FFF2-40B4-BE49-F238E27FC236}">
                <a16:creationId xmlns:a16="http://schemas.microsoft.com/office/drawing/2014/main" id="{49A436D0-F1C9-4E4B-A021-A6876E12F57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3620096"/>
              </p:ext>
            </p:extLst>
          </p:nvPr>
        </p:nvGraphicFramePr>
        <p:xfrm>
          <a:off x="585219" y="3113371"/>
          <a:ext cx="10081941" cy="108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9721">
                  <a:extLst>
                    <a:ext uri="{9D8B030D-6E8A-4147-A177-3AD203B41FA5}">
                      <a16:colId xmlns:a16="http://schemas.microsoft.com/office/drawing/2014/main" val="3538543016"/>
                    </a:ext>
                  </a:extLst>
                </a:gridCol>
                <a:gridCol w="2847483">
                  <a:extLst>
                    <a:ext uri="{9D8B030D-6E8A-4147-A177-3AD203B41FA5}">
                      <a16:colId xmlns:a16="http://schemas.microsoft.com/office/drawing/2014/main" val="746478608"/>
                    </a:ext>
                  </a:extLst>
                </a:gridCol>
                <a:gridCol w="3194737">
                  <a:extLst>
                    <a:ext uri="{9D8B030D-6E8A-4147-A177-3AD203B41FA5}">
                      <a16:colId xmlns:a16="http://schemas.microsoft.com/office/drawing/2014/main" val="3895690837"/>
                    </a:ext>
                  </a:extLst>
                </a:gridCol>
              </a:tblGrid>
              <a:tr h="659783"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Presupuesto inicial (aprobado 10/12/2024)</a:t>
                      </a: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Reformas</a:t>
                      </a: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dirty="0">
                          <a:solidFill>
                            <a:schemeClr val="tx1"/>
                          </a:solidFill>
                        </a:rPr>
                        <a:t>Codificado final</a:t>
                      </a:r>
                    </a:p>
                  </a:txBody>
                  <a:tcPr marL="138901" marR="138901" marT="52088" marB="52088"/>
                </a:tc>
                <a:extLst>
                  <a:ext uri="{0D108BD9-81ED-4DB2-BD59-A6C34878D82A}">
                    <a16:rowId xmlns:a16="http://schemas.microsoft.com/office/drawing/2014/main" val="843609721"/>
                  </a:ext>
                </a:extLst>
              </a:tr>
              <a:tr h="422492">
                <a:tc>
                  <a:txBody>
                    <a:bodyPr/>
                    <a:lstStyle/>
                    <a:p>
                      <a:pPr algn="ctr"/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$ 1166.610,01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800" b="1" dirty="0">
                          <a:solidFill>
                            <a:schemeClr val="tx1"/>
                          </a:solidFill>
                        </a:rPr>
                        <a:t>$ </a:t>
                      </a:r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151.564,96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C" sz="18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$ 1318.174,97</a:t>
                      </a:r>
                      <a:endParaRPr lang="es-ES" sz="1800" dirty="0">
                        <a:solidFill>
                          <a:schemeClr val="tx1"/>
                        </a:solidFill>
                      </a:endParaRPr>
                    </a:p>
                  </a:txBody>
                  <a:tcPr marL="138901" marR="138901" marT="52088" marB="52088"/>
                </a:tc>
                <a:extLst>
                  <a:ext uri="{0D108BD9-81ED-4DB2-BD59-A6C34878D82A}">
                    <a16:rowId xmlns:a16="http://schemas.microsoft.com/office/drawing/2014/main" val="105115838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99539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4 Título">
            <a:extLst>
              <a:ext uri="{FF2B5EF4-FFF2-40B4-BE49-F238E27FC236}">
                <a16:creationId xmlns:a16="http://schemas.microsoft.com/office/drawing/2014/main" id="{D6EB12AF-BEF3-412D-A936-EDECEDEE0BF1}"/>
              </a:ext>
            </a:extLst>
          </p:cNvPr>
          <p:cNvSpPr txBox="1">
            <a:spLocks/>
          </p:cNvSpPr>
          <p:nvPr/>
        </p:nvSpPr>
        <p:spPr>
          <a:xfrm>
            <a:off x="1452282" y="1012350"/>
            <a:ext cx="8233148" cy="74473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s-EC" sz="4000" b="1" dirty="0">
                <a:latin typeface="+mn-lt"/>
              </a:rPr>
              <a:t>PRESUPUESTO DE INGRESOS 2025</a:t>
            </a: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16362B61-4D06-4B64-AD23-D6242B985C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2761263"/>
              </p:ext>
            </p:extLst>
          </p:nvPr>
        </p:nvGraphicFramePr>
        <p:xfrm>
          <a:off x="2674705" y="3073950"/>
          <a:ext cx="6350090" cy="155871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162048">
                  <a:extLst>
                    <a:ext uri="{9D8B030D-6E8A-4147-A177-3AD203B41FA5}">
                      <a16:colId xmlns:a16="http://schemas.microsoft.com/office/drawing/2014/main" val="41153027"/>
                    </a:ext>
                  </a:extLst>
                </a:gridCol>
                <a:gridCol w="2473261">
                  <a:extLst>
                    <a:ext uri="{9D8B030D-6E8A-4147-A177-3AD203B41FA5}">
                      <a16:colId xmlns:a16="http://schemas.microsoft.com/office/drawing/2014/main" val="1962762846"/>
                    </a:ext>
                  </a:extLst>
                </a:gridCol>
                <a:gridCol w="1714781">
                  <a:extLst>
                    <a:ext uri="{9D8B030D-6E8A-4147-A177-3AD203B41FA5}">
                      <a16:colId xmlns:a16="http://schemas.microsoft.com/office/drawing/2014/main" val="2517643936"/>
                    </a:ext>
                  </a:extLst>
                </a:gridCol>
              </a:tblGrid>
              <a:tr h="8639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Codificado final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% Devengado anual (respecto del codificado final)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400" dirty="0">
                          <a:solidFill>
                            <a:schemeClr val="tx1"/>
                          </a:solidFill>
                        </a:rPr>
                        <a:t>% recaudación anual efectiva</a:t>
                      </a:r>
                    </a:p>
                    <a:p>
                      <a:pPr algn="ctr"/>
                      <a:endParaRPr lang="es-ES" sz="1400" dirty="0"/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616235875"/>
                  </a:ext>
                </a:extLst>
              </a:tr>
              <a:tr h="613837">
                <a:tc>
                  <a:txBody>
                    <a:bodyPr/>
                    <a:lstStyle/>
                    <a:p>
                      <a:pPr algn="ctr"/>
                      <a:r>
                        <a:rPr lang="es-EC" sz="1600" b="1" i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$ 1’318.174,97</a:t>
                      </a:r>
                      <a:endParaRPr lang="es-ES" sz="1600" dirty="0">
                        <a:solidFill>
                          <a:schemeClr val="tx1"/>
                        </a:solidFill>
                      </a:endParaRPr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algn="r"/>
                      <a:r>
                        <a:rPr lang="es-EC" sz="1600" b="1" dirty="0"/>
                        <a:t>82,5% </a:t>
                      </a:r>
                      <a:endParaRPr lang="es-ES" sz="1600" b="1" dirty="0"/>
                    </a:p>
                  </a:txBody>
                  <a:tcPr marL="121920" marR="121920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C" sz="1600" b="1" dirty="0">
                          <a:solidFill>
                            <a:schemeClr val="tx1"/>
                          </a:solidFill>
                          <a:latin typeface="+mn-lt"/>
                          <a:ea typeface="Calibri"/>
                          <a:cs typeface="Times New Roman"/>
                        </a:rPr>
                        <a:t>82,5%</a:t>
                      </a:r>
                    </a:p>
                  </a:txBody>
                  <a:tcPr marL="121920" marR="121920"/>
                </a:tc>
                <a:extLst>
                  <a:ext uri="{0D108BD9-81ED-4DB2-BD59-A6C34878D82A}">
                    <a16:rowId xmlns:a16="http://schemas.microsoft.com/office/drawing/2014/main" val="10070485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4884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>
            <a:extLst>
              <a:ext uri="{FF2B5EF4-FFF2-40B4-BE49-F238E27FC236}">
                <a16:creationId xmlns:a16="http://schemas.microsoft.com/office/drawing/2014/main" id="{3F2CE3FA-F314-495A-B075-38804CDF86A9}"/>
              </a:ext>
            </a:extLst>
          </p:cNvPr>
          <p:cNvSpPr txBox="1">
            <a:spLocks/>
          </p:cNvSpPr>
          <p:nvPr/>
        </p:nvSpPr>
        <p:spPr>
          <a:xfrm>
            <a:off x="815788" y="170329"/>
            <a:ext cx="10392870" cy="1245777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EC" sz="3600" b="1" dirty="0">
                <a:latin typeface="+mn-lt"/>
              </a:rPr>
              <a:t>FUENTE DE LOS INGRESOS DEVENGADOS AÑO 2025</a:t>
            </a:r>
          </a:p>
        </p:txBody>
      </p:sp>
      <p:graphicFrame>
        <p:nvGraphicFramePr>
          <p:cNvPr id="3" name="Tabla 2">
            <a:extLst>
              <a:ext uri="{FF2B5EF4-FFF2-40B4-BE49-F238E27FC236}">
                <a16:creationId xmlns:a16="http://schemas.microsoft.com/office/drawing/2014/main" id="{E7265AE3-BE8F-43CC-8A1C-E0B9763846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273621"/>
              </p:ext>
            </p:extLst>
          </p:nvPr>
        </p:nvGraphicFramePr>
        <p:xfrm>
          <a:off x="2393576" y="1500562"/>
          <a:ext cx="8032376" cy="12039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04047">
                  <a:extLst>
                    <a:ext uri="{9D8B030D-6E8A-4147-A177-3AD203B41FA5}">
                      <a16:colId xmlns:a16="http://schemas.microsoft.com/office/drawing/2014/main" val="3615722016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486298259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2343055085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3913118583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742341667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941194373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757858560"/>
                    </a:ext>
                  </a:extLst>
                </a:gridCol>
                <a:gridCol w="1004047">
                  <a:extLst>
                    <a:ext uri="{9D8B030D-6E8A-4147-A177-3AD203B41FA5}">
                      <a16:colId xmlns:a16="http://schemas.microsoft.com/office/drawing/2014/main" val="1497910656"/>
                    </a:ext>
                  </a:extLst>
                </a:gridCol>
              </a:tblGrid>
              <a:tr h="998220"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PROPIOS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 MINISTERIO DE FINANZAS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LEY 0,10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INGRESOS LEY   47 HIDROELÉCTRICA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INGRESOS POR DEVOLUCION DEL IVA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INGRESOS POR REMATE DE SEMOBIENTES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CUENTAS POR COBRAR MINISTERIO 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>
                          <a:effectLst/>
                        </a:rPr>
                        <a:t>ANTICIPO </a:t>
                      </a:r>
                      <a:endParaRPr lang="es-EC" sz="1100" b="0" i="0" u="none" strike="noStrike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156979"/>
                  </a:ext>
                </a:extLst>
              </a:tr>
              <a:tr h="205740"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$7673,49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$376374,67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$347344,15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$43982,78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$ 37393,63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Palatino Linotype" panose="02040502050505030304" pitchFamily="18" charset="0"/>
                        </a:rPr>
                        <a:t>$ 10454,04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$19.120,60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s-EC" sz="1100" u="none" strike="noStrike" dirty="0">
                          <a:effectLst/>
                        </a:rPr>
                        <a:t>$108.857,25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Palatino Linotype" panose="0204050205050503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41862388"/>
                  </a:ext>
                </a:extLst>
              </a:tr>
            </a:tbl>
          </a:graphicData>
        </a:graphic>
      </p:graphicFrame>
      <p:graphicFrame>
        <p:nvGraphicFramePr>
          <p:cNvPr id="6" name="Gráfico 5">
            <a:extLst>
              <a:ext uri="{FF2B5EF4-FFF2-40B4-BE49-F238E27FC236}">
                <a16:creationId xmlns:a16="http://schemas.microsoft.com/office/drawing/2014/main" id="{9E31DF6B-5641-476C-9508-8EFE30D471E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98867875"/>
              </p:ext>
            </p:extLst>
          </p:nvPr>
        </p:nvGraphicFramePr>
        <p:xfrm>
          <a:off x="3917577" y="291801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84196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601373B-73A9-43F4-94E2-05F5091EFF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C" sz="3600" b="1" dirty="0">
                <a:latin typeface="+mn-lt"/>
              </a:rPr>
              <a:t>FUENTE DE GASTOS DEVENGADOS AÑO 2025</a:t>
            </a:r>
            <a:endParaRPr lang="es-EC" dirty="0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8DE4B520-4FF8-4EA7-8F1B-F893002BD0E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6972605"/>
              </p:ext>
            </p:extLst>
          </p:nvPr>
        </p:nvGraphicFramePr>
        <p:xfrm>
          <a:off x="1792941" y="1772322"/>
          <a:ext cx="8554708" cy="6629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7112">
                  <a:extLst>
                    <a:ext uri="{9D8B030D-6E8A-4147-A177-3AD203B41FA5}">
                      <a16:colId xmlns:a16="http://schemas.microsoft.com/office/drawing/2014/main" val="1916261745"/>
                    </a:ext>
                  </a:extLst>
                </a:gridCol>
                <a:gridCol w="2000201">
                  <a:extLst>
                    <a:ext uri="{9D8B030D-6E8A-4147-A177-3AD203B41FA5}">
                      <a16:colId xmlns:a16="http://schemas.microsoft.com/office/drawing/2014/main" val="1722122672"/>
                    </a:ext>
                  </a:extLst>
                </a:gridCol>
                <a:gridCol w="1954044">
                  <a:extLst>
                    <a:ext uri="{9D8B030D-6E8A-4147-A177-3AD203B41FA5}">
                      <a16:colId xmlns:a16="http://schemas.microsoft.com/office/drawing/2014/main" val="2801681210"/>
                    </a:ext>
                  </a:extLst>
                </a:gridCol>
                <a:gridCol w="2723351">
                  <a:extLst>
                    <a:ext uri="{9D8B030D-6E8A-4147-A177-3AD203B41FA5}">
                      <a16:colId xmlns:a16="http://schemas.microsoft.com/office/drawing/2014/main" val="3069338661"/>
                    </a:ext>
                  </a:extLst>
                </a:gridCol>
              </a:tblGrid>
              <a:tr h="391663"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5.0 EGRESOS CORRIENTES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7.0 EGRESOS DE INVERSIÓN 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8.0 EGRESOS DE CAPITAL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9.0 APLIACIÓN DEL FINANCIAMIENTO</a:t>
                      </a:r>
                      <a:endParaRPr lang="es-EC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750653263"/>
                  </a:ext>
                </a:extLst>
              </a:tr>
              <a:tr h="271305"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$97471,51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$985578,26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$13380,75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C" sz="1100" u="none" strike="noStrike" dirty="0">
                          <a:effectLst/>
                        </a:rPr>
                        <a:t>$17541,80</a:t>
                      </a:r>
                      <a:endParaRPr lang="es-EC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419395144"/>
                  </a:ext>
                </a:extLst>
              </a:tr>
            </a:tbl>
          </a:graphicData>
        </a:graphic>
      </p:graphicFrame>
      <p:graphicFrame>
        <p:nvGraphicFramePr>
          <p:cNvPr id="9" name="Marcador de contenido 8">
            <a:extLst>
              <a:ext uri="{FF2B5EF4-FFF2-40B4-BE49-F238E27FC236}">
                <a16:creationId xmlns:a16="http://schemas.microsoft.com/office/drawing/2014/main" id="{2C55A13C-5A8F-427A-807F-8CF06564BD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811990"/>
              </p:ext>
            </p:extLst>
          </p:nvPr>
        </p:nvGraphicFramePr>
        <p:xfrm>
          <a:off x="1077913" y="2527432"/>
          <a:ext cx="9520237" cy="34072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717124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contenido 4">
            <a:extLst>
              <a:ext uri="{FF2B5EF4-FFF2-40B4-BE49-F238E27FC236}">
                <a16:creationId xmlns:a16="http://schemas.microsoft.com/office/drawing/2014/main" id="{C993C507-BC30-4B19-B970-FBA32121B288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2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45B3AA1D-E022-4631-B728-8BC522825633}"/>
              </a:ext>
            </a:extLst>
          </p:cNvPr>
          <p:cNvSpPr txBox="1"/>
          <p:nvPr/>
        </p:nvSpPr>
        <p:spPr>
          <a:xfrm>
            <a:off x="4563035" y="2151530"/>
            <a:ext cx="3785831" cy="2155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 OBRAS PÚBLICAS</a:t>
            </a: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cxnSp>
        <p:nvCxnSpPr>
          <p:cNvPr id="15" name="Conector recto 14">
            <a:extLst>
              <a:ext uri="{FF2B5EF4-FFF2-40B4-BE49-F238E27FC236}">
                <a16:creationId xmlns:a16="http://schemas.microsoft.com/office/drawing/2014/main" id="{5353A347-F2BC-458C-BD15-15D95B825C54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4" name="CuadroTexto 3">
            <a:extLst>
              <a:ext uri="{FF2B5EF4-FFF2-40B4-BE49-F238E27FC236}">
                <a16:creationId xmlns:a16="http://schemas.microsoft.com/office/drawing/2014/main" id="{0D748C17-D2FF-4494-BC56-849C95070A9F}"/>
              </a:ext>
            </a:extLst>
          </p:cNvPr>
          <p:cNvSpPr txBox="1"/>
          <p:nvPr/>
        </p:nvSpPr>
        <p:spPr>
          <a:xfrm>
            <a:off x="9260541" y="4554071"/>
            <a:ext cx="2384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INCIAL $ 740376,48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3B3FB4-6299-4DDF-B7F7-C1A308FB01AB}"/>
              </a:ext>
            </a:extLst>
          </p:cNvPr>
          <p:cNvSpPr txBox="1"/>
          <p:nvPr/>
        </p:nvSpPr>
        <p:spPr>
          <a:xfrm>
            <a:off x="8516471" y="5118847"/>
            <a:ext cx="32721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 $674670,22 </a:t>
            </a:r>
          </a:p>
        </p:txBody>
      </p:sp>
    </p:spTree>
    <p:extLst>
      <p:ext uri="{BB962C8B-B14F-4D97-AF65-F5344CB8AC3E}">
        <p14:creationId xmlns:p14="http://schemas.microsoft.com/office/powerpoint/2010/main" val="3220140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C15D7D0B-D0FA-4CE1-B02D-AB8ED9D76F9C}"/>
              </a:ext>
            </a:extLst>
          </p:cNvPr>
          <p:cNvSpPr txBox="1"/>
          <p:nvPr/>
        </p:nvSpPr>
        <p:spPr>
          <a:xfrm>
            <a:off x="457200" y="723247"/>
            <a:ext cx="11483788" cy="42099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C" sz="20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Í</a:t>
            </a:r>
            <a:r>
              <a:rPr lang="es-EC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NFIMAS CUANTÍAS 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LIMPIEZA Y MANTENIMIENTO DE ACCESO Y DEL ESTADIO DEL CENTRO PARROQUIAL POR UN MONTO DE $ 3160,59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MANTENIMIENTO DE CAMINO ECOLÓGICO DEL MARGEN IZQUIERZO DEL CENTRO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PARROQUIAL A LAS RIBERAS DEL RÍO BOMBOIZA POR UN MONTO DE $ 3650,49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MANTENIMIENTO DE CAMINO DE HERRADURA TRINCHERAS-CAMINO ANTIGUO PETROGLIFOS PARROQUIA BOMBOIZA POR UN MONTO DE $ 1475,80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LIMPIEZA CAMINO ECOLÓGICO DEL MARGEN DERECHO DE LAS RIBERAS DEL RÍO BOMBOIZA POR UN MONTO DE $ 1504,46 DÓLARES.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LA MANGA DE AGUA DEL CENTRO PARROQUIAL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$ 3595,02 DÓLARES 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15170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6802E604-5AA2-4A36-8701-062F2D5295E1}"/>
              </a:ext>
            </a:extLst>
          </p:cNvPr>
          <p:cNvSpPr txBox="1"/>
          <p:nvPr/>
        </p:nvSpPr>
        <p:spPr>
          <a:xfrm>
            <a:off x="708212" y="898808"/>
            <a:ext cx="10901082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MANTENIMIENTO DEL CAMINO DE HERRADURA PIEDRAS EN EL RECINTO ROSARIO, PARA EL FORTALECIMIENTO DE LA INFRAESTRUCTURA COMUNITARIA Y EL DESARROLLO SOSTENIBLE DE LA PARROQUIA DE BOMBOIZA POR UN MONTO DE $ 2500,05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DEL PARQUE CENTRAL DEL CENTRO PARROQUIAL</a:t>
            </a:r>
            <a:r>
              <a:rPr lang="es-EC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$ 6855,14 DÓLARES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RUTA TURÍSTICA PETROGLIFICOS POR UN MONTO DE $ </a:t>
            </a:r>
            <a:r>
              <a:rPr lang="es-EC" sz="22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2051,30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VEREDAS DEL CENTRO PARROQUIAL POR UN MONTO DE $ 6456,68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VEREDAS VIA AL SECTOR EL BELÉN DEL CENTRO PARROQUIAL POR UN MONTO DE $ 6234,97 DÓLARES </a:t>
            </a:r>
          </a:p>
        </p:txBody>
      </p:sp>
    </p:spTree>
    <p:extLst>
      <p:ext uri="{BB962C8B-B14F-4D97-AF65-F5344CB8AC3E}">
        <p14:creationId xmlns:p14="http://schemas.microsoft.com/office/powerpoint/2010/main" val="37785798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E8F34841-F744-48D6-9C19-CC363DE6FA32}"/>
              </a:ext>
            </a:extLst>
          </p:cNvPr>
          <p:cNvSpPr txBox="1"/>
          <p:nvPr/>
        </p:nvSpPr>
        <p:spPr>
          <a:xfrm>
            <a:off x="1488141" y="842682"/>
            <a:ext cx="9305365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500" b="1" dirty="0"/>
              <a:t>MENOR CUANTÍA EJECUTADAS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ESPACIO CUBIERTO PARA LA COMUNIDAD DE KAMPANAK ENTSA $ 99999,74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KUNCHAIM.$ 59999,66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SAKANAS $ 64999,72 DÓLARES 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S" sz="2500" dirty="0"/>
              <a:t>CONSTRUCCIÓN DEL ESCENARIO PARA EL ESPACIO CUBIERTO DE SAN JOSÉ DE PIUNTS. $ 69999,23 DÓLARES 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7265740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C1CC9938-83B6-4697-9CAE-E200C7932AD7}"/>
              </a:ext>
            </a:extLst>
          </p:cNvPr>
          <p:cNvSpPr txBox="1"/>
          <p:nvPr/>
        </p:nvSpPr>
        <p:spPr>
          <a:xfrm>
            <a:off x="2877671" y="1048871"/>
            <a:ext cx="739588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/>
              <a:t>OBRAS PRESUPUESTADAS Y NO EJECUTADAS EN EL 2025</a:t>
            </a:r>
            <a:br>
              <a:rPr lang="en-US" dirty="0"/>
            </a:br>
            <a:endParaRPr lang="es-EC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053F430-550E-46FE-B9F2-2D7DBD436341}"/>
              </a:ext>
            </a:extLst>
          </p:cNvPr>
          <p:cNvSpPr txBox="1"/>
          <p:nvPr/>
        </p:nvSpPr>
        <p:spPr>
          <a:xfrm>
            <a:off x="2142565" y="2958353"/>
            <a:ext cx="88660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US" dirty="0"/>
              <a:t>CONSTRUCCIÓN DEL ESPACIO CUBIERTO EN LA COMUNIDAD DE EL TINK POR UN MONTO DE 135000,00 DÓLARES</a:t>
            </a:r>
          </a:p>
          <a:p>
            <a:br>
              <a:rPr lang="en-US" dirty="0"/>
            </a:b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16716050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98235B9-C8E9-4C04-97B0-75CB5E073FC3}"/>
              </a:ext>
            </a:extLst>
          </p:cNvPr>
          <p:cNvSpPr txBox="1"/>
          <p:nvPr/>
        </p:nvSpPr>
        <p:spPr>
          <a:xfrm>
            <a:off x="1721223" y="1685364"/>
            <a:ext cx="8749553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 FIRMA DEL CONVENIO  INTERINSTITUCIONAL ENTRE EL GAD BOMBOIZA Y GAD MUNICIPAL </a:t>
            </a:r>
          </a:p>
          <a:p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EC" dirty="0"/>
              <a:t> CONSTRUCCIÓN DEL ESPACIO CUBIERTO EN LA COMUNIDAD DE SAN VICENTE DE  YAWINTS POR UN MONTO DE $ 55000,00 DÓLARES.</a:t>
            </a:r>
          </a:p>
          <a:p>
            <a:r>
              <a:rPr lang="es-EC" dirty="0"/>
              <a:t> 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s-EC" dirty="0"/>
              <a:t> CONVENIO PARA APOYO TÉCNICOS JUNTAS PARROQUIALES POR UN MONTO DE $ 8000,00 DÓLARES.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endParaRPr lang="es-EC" dirty="0"/>
          </a:p>
          <a:p>
            <a:pPr marL="285750" indent="-285750">
              <a:buFont typeface="Wingdings" panose="05000000000000000000" pitchFamily="2" charset="2"/>
              <a:buChar char="v"/>
            </a:pPr>
            <a:endParaRPr lang="es-EC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0956620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DF30464C-06D7-4CBE-AB34-B84551BCA3B3}"/>
              </a:ext>
            </a:extLst>
          </p:cNvPr>
          <p:cNvSpPr txBox="1"/>
          <p:nvPr/>
        </p:nvSpPr>
        <p:spPr>
          <a:xfrm>
            <a:off x="2456329" y="600635"/>
            <a:ext cx="66159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dirty="0"/>
              <a:t>ANEXO FOTOGRÁFICO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A903A6-DCCA-485B-9A11-814543978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9246" y="969967"/>
            <a:ext cx="4158034" cy="227095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41B6533-5526-4474-8C29-CCA9FEC049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309" y="969967"/>
            <a:ext cx="4616825" cy="227095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3AF96F61-2EDF-4FCE-AA8C-3878749C2E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0262" y="3355101"/>
            <a:ext cx="3979984" cy="2526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64230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901C3BE-FE04-480D-8ACC-90C0628F7F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6824" y="165847"/>
            <a:ext cx="4123764" cy="295387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64AE9C13-485C-4180-B12A-19E763E8D8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26151" y="0"/>
            <a:ext cx="5605990" cy="311971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6BC4F16-B40F-473D-8D78-A14EE3F569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2777" y="3194594"/>
            <a:ext cx="6104828" cy="33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19708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983EF94-7982-433B-B0AA-494D2E056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5716" y="94165"/>
            <a:ext cx="5372850" cy="2926941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1DD7DF7-206D-436B-947D-D061C2F8BD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31159"/>
            <a:ext cx="5540188" cy="292694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332C63B7-C412-4DB9-B2C9-D5B4E29B89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894" y="3429000"/>
            <a:ext cx="5111725" cy="2347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4202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372E9B9-F612-43F9-9472-FA436D4D10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705" y="165915"/>
            <a:ext cx="5988048" cy="220517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74F9E271-2915-4FE6-B7C1-0541415C00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6150" y="165915"/>
            <a:ext cx="5249709" cy="2205179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675C6283-B078-4A91-ABD0-562F41D268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70728" y="2550042"/>
            <a:ext cx="5988047" cy="35149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490702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contenido 4">
            <a:extLst>
              <a:ext uri="{FF2B5EF4-FFF2-40B4-BE49-F238E27FC236}">
                <a16:creationId xmlns:a16="http://schemas.microsoft.com/office/drawing/2014/main" id="{4D920189-747A-42C1-BC59-E7E418AC4A6C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067392" y="2748008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C" sz="4000" b="1" dirty="0"/>
              <a:t>EJE 3</a:t>
            </a:r>
          </a:p>
        </p:txBody>
      </p: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CDD44F6A-DEE8-411C-BD14-9F5564E4AFA9}"/>
              </a:ext>
            </a:extLst>
          </p:cNvPr>
          <p:cNvCxnSpPr>
            <a:cxnSpLocks/>
          </p:cNvCxnSpPr>
          <p:nvPr/>
        </p:nvCxnSpPr>
        <p:spPr>
          <a:xfrm>
            <a:off x="4258235" y="2326341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11" name="Título 1">
            <a:extLst>
              <a:ext uri="{FF2B5EF4-FFF2-40B4-BE49-F238E27FC236}">
                <a16:creationId xmlns:a16="http://schemas.microsoft.com/office/drawing/2014/main" id="{51A5E267-48D4-411C-9EED-2846CC3EB06B}"/>
              </a:ext>
            </a:extLst>
          </p:cNvPr>
          <p:cNvSpPr txBox="1">
            <a:spLocks/>
          </p:cNvSpPr>
          <p:nvPr/>
        </p:nvSpPr>
        <p:spPr>
          <a:xfrm>
            <a:off x="4419601" y="2514600"/>
            <a:ext cx="3666563" cy="1425388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80000"/>
              </a:lnSpc>
            </a:pPr>
            <a:r>
              <a:rPr lang="es-EC" sz="4400" dirty="0"/>
              <a:t>COMISIÓN DE EQUIDAD Y GÉNERO 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0D6D2EC5-2F78-4A3C-9C80-BAF7E12C868C}"/>
              </a:ext>
            </a:extLst>
          </p:cNvPr>
          <p:cNvSpPr txBox="1"/>
          <p:nvPr/>
        </p:nvSpPr>
        <p:spPr>
          <a:xfrm>
            <a:off x="8919883" y="3939988"/>
            <a:ext cx="23397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INICIAL $ 50000,00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68FB9C30-47CC-44DE-9D9D-C433755C24AD}"/>
              </a:ext>
            </a:extLst>
          </p:cNvPr>
          <p:cNvSpPr txBox="1"/>
          <p:nvPr/>
        </p:nvSpPr>
        <p:spPr>
          <a:xfrm>
            <a:off x="8615083" y="4414229"/>
            <a:ext cx="2949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$ 41491,44</a:t>
            </a:r>
          </a:p>
        </p:txBody>
      </p:sp>
    </p:spTree>
    <p:extLst>
      <p:ext uri="{BB962C8B-B14F-4D97-AF65-F5344CB8AC3E}">
        <p14:creationId xmlns:p14="http://schemas.microsoft.com/office/powerpoint/2010/main" val="3240911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ítulo 1">
            <a:extLst>
              <a:ext uri="{FF2B5EF4-FFF2-40B4-BE49-F238E27FC236}">
                <a16:creationId xmlns:a16="http://schemas.microsoft.com/office/drawing/2014/main" id="{88567C77-E728-44D3-A6AF-242A517178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659" y="322729"/>
            <a:ext cx="9426388" cy="668712"/>
          </a:xfrm>
        </p:spPr>
        <p:txBody>
          <a:bodyPr/>
          <a:lstStyle/>
          <a:p>
            <a:pPr algn="ctr"/>
            <a:r>
              <a:rPr lang="en-US" dirty="0"/>
              <a:t>COMISIÓN DE EQUIDAD Y GÉNERO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1902E105-A36B-4B2F-B4CC-0ED1E3E03CAE}"/>
              </a:ext>
            </a:extLst>
          </p:cNvPr>
          <p:cNvSpPr txBox="1"/>
          <p:nvPr/>
        </p:nvSpPr>
        <p:spPr>
          <a:xfrm>
            <a:off x="1550894" y="1237129"/>
            <a:ext cx="9511553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EL PROGRAMA POR EL DÍA DE LA MUJER POR UN MONTO DE $ 370,05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ADQUISICIÓN DE REFRIGERIOS PARA TALLER DE EDUCACIÓN FINANCIERA  POR UN MONTO DE $ 400,00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REFRIGERIOS PARA EL TALLER CON LOS ADULTOS MAYORES DE KAYAMAS Y CENTRO PARROQUIAL  POR UN MONTO DE $ 1134,15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415  RACIONES ALIMENTICIAS PARA LOS SECTORES VULNERABLES DE LA PARROQUIA DE BOMBOIZA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$ 8210,69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MENAJE DE HOGAR PARA EL FORTALECIMIENTO DEL BIENESTAR COMUNITARIO Y PROMOCIÓN DEL DESARROLLO SOSTENIBLE EN LA PARROQUIA RURAL DE BOMBOIZA POR UN MONTO DE $ 8444,00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RECURSOS LOGÍSTICOS PARA EL DESARROLLO DE TALLERES VACACIONALES Y MANUALIDADES, ENFOCADOS EN EL FORTALECIMIENTO DEL DESARROLLO INTEGRAL COMUNITARIO DEL GOBIERNO AUTÓNOMO DESCENTRALIZADO PARROQUIAL RURAL DE BOMBOIZA POR UN MONTO DE $ 3060,00DÓLARES</a:t>
            </a:r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9562238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0657B2CF-BCED-4B7A-89B3-91495770529F}"/>
              </a:ext>
            </a:extLst>
          </p:cNvPr>
          <p:cNvSpPr txBox="1"/>
          <p:nvPr/>
        </p:nvSpPr>
        <p:spPr>
          <a:xfrm>
            <a:off x="1389529" y="286871"/>
            <a:ext cx="929640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PARA  EL EVENTO  POR EL DÍA INTERNACIONAL  DE LA MUJER  POR UN MONTO DE $ 2200,00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LOGÍSTICA PARA EL EVENTO DEL DÍA DE LA FAMILIA 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$ 3200,00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n-US" sz="2000" dirty="0"/>
              <a:t>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LOGÍSTICA PARA EL FORTALECIMIENTO DE LA INCLUSIÓN SOCIAL Y RECONOCIMIENTO DE LOS ADULTOS MAYORES EN LA PARROQUIA RURAL DE BOMBOIZA POR UN MONTO DE $ 4886,50 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PLANCHAS DE ZINC PARA EL SECTOR VULNERABLE 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$ 6068,00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PAÑALERAS PARA EL FORTALECIMIENTO DEL BIENESTAR SOCIAL Y LA COHESIÓN COMUNITARIA EN LA PARROQUIA RURAL DE BOMBOIZA POR UN MONTO DE $ 3125,50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MATERIALES DIDÁCTICOS PARA EL FORTALECIMIENTO DE PROGRAMAS DE DESARROLLO PERSONAL Y SOCIAL EN EL GOBIERNO AUTÓNOMO DESCENTRALIZADO PARROQUIAL RURAL DE BOMBOIZA POR UN MONTO DE $ 392,55 DÓLARES.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6543353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5CDDD6E-14D3-4494-9BD1-49EB959FDD65}"/>
              </a:ext>
            </a:extLst>
          </p:cNvPr>
          <p:cNvSpPr txBox="1"/>
          <p:nvPr/>
        </p:nvSpPr>
        <p:spPr>
          <a:xfrm>
            <a:off x="1873624" y="313765"/>
            <a:ext cx="8588188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2300" dirty="0"/>
              <a:t>ANEXO FOTOGRÁFICO </a:t>
            </a: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DB27CDDF-2414-4BFC-A34D-2A75B34129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846" y="896471"/>
            <a:ext cx="3594848" cy="2393576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6914F415-B522-48F0-8750-EDA5BE7988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8543" y="896471"/>
            <a:ext cx="3747245" cy="239357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A82AC94C-75FA-48F9-8F33-F94D5A208D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5628" y="3426476"/>
            <a:ext cx="3696066" cy="2947429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BED04446-E15F-4778-BDF6-5F4BCF5ED4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2637" y="1290917"/>
            <a:ext cx="2831601" cy="5082987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42BA23F-44FF-4D29-8CF1-8FAFB81971B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33367" y="3374893"/>
            <a:ext cx="3857625" cy="3267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62884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A689602-50F2-4D67-A8DE-64D4B6D064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35" y="226358"/>
            <a:ext cx="3415553" cy="2534772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E6DD3BD2-FEA4-46C6-BDF7-5D62434B6F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4034120" y="226358"/>
            <a:ext cx="3415552" cy="253477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4A457BA-636B-4B1A-8457-E21520763C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5505" y="152399"/>
            <a:ext cx="4266079" cy="2608731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7827306B-9244-44EC-92B2-3DF6A57AA0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0306" y="2868706"/>
            <a:ext cx="4365812" cy="33528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0524E44-116A-447B-83BB-9EDA6AE055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3293" y="2842384"/>
            <a:ext cx="5522259" cy="310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7112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10A3F2D-3339-4273-9287-517D4FA02F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553" y="143435"/>
            <a:ext cx="4787154" cy="259976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0BFF0B50-393B-4ECB-BD80-0CC6B74851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9011" y="143435"/>
            <a:ext cx="4326965" cy="259976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7B0DA0-1BCC-4B71-A825-F008E2983E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261" y="2841811"/>
            <a:ext cx="5143500" cy="3281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1433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AE2480-ED08-499E-A799-641401AD49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337" y="161364"/>
            <a:ext cx="4258698" cy="3092824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0A998D6-D9CA-4150-9B99-A8279DEBAA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07741" y="161364"/>
            <a:ext cx="4948518" cy="3092824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A4786A3F-5939-4780-968C-F5F985C384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5410" y="3429000"/>
            <a:ext cx="3857625" cy="2160494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B04504EB-8598-42D4-A4EB-24A4581B39D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7399" y="3348317"/>
            <a:ext cx="3857625" cy="2765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24974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4">
            <a:extLst>
              <a:ext uri="{FF2B5EF4-FFF2-40B4-BE49-F238E27FC236}">
                <a16:creationId xmlns:a16="http://schemas.microsoft.com/office/drawing/2014/main" id="{E101E102-7E9D-4460-A10D-E5E5C3C6B894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4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96240BE2-664A-454E-8DC4-972B7F5BB875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6BC57DEF-AF44-486A-8459-A6EB9C31C9F7}"/>
              </a:ext>
            </a:extLst>
          </p:cNvPr>
          <p:cNvSpPr txBox="1"/>
          <p:nvPr/>
        </p:nvSpPr>
        <p:spPr>
          <a:xfrm>
            <a:off x="4563035" y="2151529"/>
            <a:ext cx="3646393" cy="29238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DEPORTE, CULTURA Y TURISMO </a:t>
            </a:r>
          </a:p>
          <a:p>
            <a:pPr>
              <a:lnSpc>
                <a:spcPct val="80000"/>
              </a:lnSpc>
            </a:pP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6CB0D6-F9D0-46E5-B834-0763BB5D8B83}"/>
              </a:ext>
            </a:extLst>
          </p:cNvPr>
          <p:cNvSpPr txBox="1"/>
          <p:nvPr/>
        </p:nvSpPr>
        <p:spPr>
          <a:xfrm>
            <a:off x="9215717" y="4589930"/>
            <a:ext cx="2232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INICIAL $ 40000,00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19CE84F-0935-4867-AE4E-F03181B44366}"/>
              </a:ext>
            </a:extLst>
          </p:cNvPr>
          <p:cNvSpPr txBox="1"/>
          <p:nvPr/>
        </p:nvSpPr>
        <p:spPr>
          <a:xfrm>
            <a:off x="8722659" y="5145741"/>
            <a:ext cx="3003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CERTIFICADO$ 33279,71</a:t>
            </a:r>
          </a:p>
        </p:txBody>
      </p:sp>
    </p:spTree>
    <p:extLst>
      <p:ext uri="{BB962C8B-B14F-4D97-AF65-F5344CB8AC3E}">
        <p14:creationId xmlns:p14="http://schemas.microsoft.com/office/powerpoint/2010/main" val="9274086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A829F53-4287-43DC-A64E-21C8574C154D}"/>
              </a:ext>
            </a:extLst>
          </p:cNvPr>
          <p:cNvSpPr txBox="1"/>
          <p:nvPr/>
        </p:nvSpPr>
        <p:spPr>
          <a:xfrm>
            <a:off x="1201271" y="519953"/>
            <a:ext cx="9000564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IMPLEMENTOS DEPORTIVOS PARA EL FORTALECIMIENTO DE LAS ACTIVIDADES RECREATIVAS Y FORMATIVAS DEL GOBIERNO AUTÓNOMO DESCENTRALIZADO PARROQUIAL RURAL DE BOMBOIZA POR UN MONTO DE $ 1775,00 DÓLARES </a:t>
            </a:r>
            <a:endParaRPr lang="en-US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TRAJES FOLKLÓRICOS PARA EL FORTALECIMIENTO DEL DESARROLLO CULTURAL Y SOCIAL DE LA PARROQUIA DE BOMBOIZA POR UN MONTO DE $ 2397,00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UN ARMARIO PARA LOS TRAJES DE DANZA DEL GAD BOMBOIZA POR UN MONTO DE $ 923,35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CARPAS PARA USO DEL GAD BOMBOIZA  POR UN MONTO DE $ 3000,00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 DE UN NUEVO LETRERO DE LLEGADA Y SALIDA  A LA PARROQUIA DE BOMBOIZA POR UN MONTO DE $ 1455,00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Y PROMOCIÓN DE LA IDENTIDAD CULTURAL , DE LAS ACTIVIDADES RECREATIVAS Y TURÍSTICAS BOMBIOZA 2025 POR UN VALOR DE $ 7150,00 DÓLARES </a:t>
            </a:r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8050146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386B03DA-003C-48C7-928F-236F9CA9E79D}"/>
              </a:ext>
            </a:extLst>
          </p:cNvPr>
          <p:cNvSpPr txBox="1"/>
          <p:nvPr/>
        </p:nvSpPr>
        <p:spPr>
          <a:xfrm>
            <a:off x="1407459" y="519953"/>
            <a:ext cx="9161929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DE LA IMAGEN INSTITUCIONAL DEL GAD PARROQUIAL DE BOMBOIZA, EN LA ELABORACIÓN DE PRODUCTOS AUDIOVISUALES PROMOCIÓN CULTURAL, TURÍSTICA, DEPORTIVA Y PRODUCTIVA POR UN MONTO DE $ 3075,00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LOGÍSTICA PARA EL EVENTO DE RENDICIÓN DE CUENTAS  2024 DEL GAD BOMBOIZA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$ 1420,00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LAS ESCUELAS DE FÚTBOL AL CAMPEONATO COPA AMAZÓNICA  POR UN MONTO DE </a:t>
            </a:r>
            <a:r>
              <a:rPr lang="es-EC" sz="1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$ 250,00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CONTRATACIÓN DEL SERVICIO DE TRANSPORTE PARA EL FORTALECIMIENTO DE LA PROMOCIÓN CULTURAL Y TURÍSTICA DEL GOBIERNO AUTÓNOMO DESCENTRALIZADO PARROQUIAL RURAL DE BOMBOIZA POR UN MONTO DE $ 300,00 DÓLARES 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TRASNPORTE  PARA EL FORTALECIMIENTO DE LA IDENTIDAD Y COHESIÓN SOCIAL DE LA PARROQUIA DE BOMBOIZA POR UN MONTO DE $ 150,00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LOS DEPORTISTAS DEL GAD PARROQUIAL DE BOMBOIZA  POR UN MONTO DE $ 560,00 DÓLARES.</a:t>
            </a:r>
            <a:endParaRPr lang="en-US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328849172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C6035122-D44F-4F54-A7E9-B4B20DE741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6160" y="116541"/>
            <a:ext cx="3180860" cy="294508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81FB04D-C3C2-41D6-8EEE-E35FCAC360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2868" y="116541"/>
            <a:ext cx="2414253" cy="2945082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6F723E8B-2C36-4A09-B511-85D980E540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74078" y="1"/>
            <a:ext cx="2913994" cy="2945082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04477D14-E92D-40F8-92F2-14E7C6DD5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5243" y="3429000"/>
            <a:ext cx="3431777" cy="255494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E879F0B8-5F29-4872-A597-E4F5EAFA00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54822" y="3429000"/>
            <a:ext cx="3579071" cy="2403453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4948E684-9663-477C-822E-59688465DC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05482" y="3429001"/>
            <a:ext cx="2716306" cy="2338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5650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9B367EFF-7521-4323-80C0-67FB3E2B52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6211872"/>
              </p:ext>
            </p:extLst>
          </p:nvPr>
        </p:nvGraphicFramePr>
        <p:xfrm>
          <a:off x="92075" y="92075"/>
          <a:ext cx="4237878" cy="3771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2" imgW="5667153" imgH="8020042" progId="AcroExch.Document.11">
                  <p:embed/>
                </p:oleObj>
              </mc:Choice>
              <mc:Fallback>
                <p:oleObj name="Acrobat Document" r:id="rId2" imgW="5667153" imgH="8020042" progId="AcroExch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92075" y="92075"/>
                        <a:ext cx="4237878" cy="3771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5" name="Imagen 4">
            <a:extLst>
              <a:ext uri="{FF2B5EF4-FFF2-40B4-BE49-F238E27FC236}">
                <a16:creationId xmlns:a16="http://schemas.microsoft.com/office/drawing/2014/main" id="{E8AA8259-ADEF-4583-A2B1-3D70B85BE4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4400" y="138114"/>
            <a:ext cx="4652682" cy="2927816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7D438C5-4E2E-411E-B04F-B311319B88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1" y="3608295"/>
            <a:ext cx="3576917" cy="2326340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0AD92A59-CEDB-48D3-9AC3-B20431D128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96752" y="3416371"/>
            <a:ext cx="3846755" cy="267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7130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593C994-3AD3-4F90-8145-2C8060EE35B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" y="64993"/>
            <a:ext cx="5020235" cy="315446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5D754D0-10F5-472D-B004-DFE7D75E15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205318"/>
            <a:ext cx="5020235" cy="3259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3689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contenido 4">
            <a:extLst>
              <a:ext uri="{FF2B5EF4-FFF2-40B4-BE49-F238E27FC236}">
                <a16:creationId xmlns:a16="http://schemas.microsoft.com/office/drawing/2014/main" id="{E101E102-7E9D-4460-A10D-E5E5C3C6B894}"/>
              </a:ext>
            </a:extLst>
          </p:cNvPr>
          <p:cNvSpPr txBox="1">
            <a:spLocks/>
          </p:cNvSpPr>
          <p:nvPr/>
        </p:nvSpPr>
        <p:spPr>
          <a:xfrm>
            <a:off x="1906028" y="2402541"/>
            <a:ext cx="202947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s-EC" sz="4000" b="1" dirty="0"/>
              <a:t>EJE 5</a:t>
            </a: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96240BE2-664A-454E-8DC4-972B7F5BB875}"/>
              </a:ext>
            </a:extLst>
          </p:cNvPr>
          <p:cNvCxnSpPr>
            <a:cxnSpLocks/>
          </p:cNvCxnSpPr>
          <p:nvPr/>
        </p:nvCxnSpPr>
        <p:spPr>
          <a:xfrm>
            <a:off x="4177554" y="2151529"/>
            <a:ext cx="1" cy="1613647"/>
          </a:xfrm>
          <a:prstGeom prst="line">
            <a:avLst/>
          </a:prstGeom>
          <a:ln w="76200">
            <a:solidFill>
              <a:schemeClr val="bg2">
                <a:lumMod val="25000"/>
              </a:schemeClr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5" name="CuadroTexto 4">
            <a:extLst>
              <a:ext uri="{FF2B5EF4-FFF2-40B4-BE49-F238E27FC236}">
                <a16:creationId xmlns:a16="http://schemas.microsoft.com/office/drawing/2014/main" id="{6BC57DEF-AF44-486A-8459-A6EB9C31C9F7}"/>
              </a:ext>
            </a:extLst>
          </p:cNvPr>
          <p:cNvSpPr txBox="1"/>
          <p:nvPr/>
        </p:nvSpPr>
        <p:spPr>
          <a:xfrm>
            <a:off x="4563035" y="2151529"/>
            <a:ext cx="4123764" cy="1846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C" sz="4400" dirty="0"/>
              <a:t>COMISIÓN DE</a:t>
            </a:r>
          </a:p>
          <a:p>
            <a:pPr algn="ctr">
              <a:lnSpc>
                <a:spcPct val="80000"/>
              </a:lnSpc>
            </a:pPr>
            <a:r>
              <a:rPr lang="es-EC" sz="4400" dirty="0"/>
              <a:t>PRODUCCIÓN</a:t>
            </a:r>
          </a:p>
          <a:p>
            <a:pPr>
              <a:lnSpc>
                <a:spcPct val="80000"/>
              </a:lnSpc>
            </a:pPr>
            <a:endParaRPr lang="es-EC" sz="1800" dirty="0"/>
          </a:p>
          <a:p>
            <a:pPr>
              <a:lnSpc>
                <a:spcPct val="80000"/>
              </a:lnSpc>
            </a:pPr>
            <a:endParaRPr lang="es-EC" dirty="0"/>
          </a:p>
          <a:p>
            <a:pPr>
              <a:lnSpc>
                <a:spcPct val="80000"/>
              </a:lnSpc>
            </a:pPr>
            <a:endParaRPr lang="es-EC" sz="1800" dirty="0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4935E47D-1E82-49A8-955D-58806BB36569}"/>
              </a:ext>
            </a:extLst>
          </p:cNvPr>
          <p:cNvSpPr txBox="1"/>
          <p:nvPr/>
        </p:nvSpPr>
        <p:spPr>
          <a:xfrm>
            <a:off x="8937812" y="4285129"/>
            <a:ext cx="23846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INCIAL $ 48260,00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61B8AE4-4F2C-4A43-A6BB-9CC7AEDCC3D8}"/>
              </a:ext>
            </a:extLst>
          </p:cNvPr>
          <p:cNvSpPr txBox="1"/>
          <p:nvPr/>
        </p:nvSpPr>
        <p:spPr>
          <a:xfrm>
            <a:off x="8686800" y="4805082"/>
            <a:ext cx="31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C" dirty="0"/>
              <a:t>CERTIFICADO $ 60377,90</a:t>
            </a:r>
          </a:p>
        </p:txBody>
      </p:sp>
    </p:spTree>
    <p:extLst>
      <p:ext uri="{BB962C8B-B14F-4D97-AF65-F5344CB8AC3E}">
        <p14:creationId xmlns:p14="http://schemas.microsoft.com/office/powerpoint/2010/main" val="283442953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3F44FD4-880B-40BB-BD21-95B9DCB05BD8}"/>
              </a:ext>
            </a:extLst>
          </p:cNvPr>
          <p:cNvSpPr txBox="1"/>
          <p:nvPr/>
        </p:nvSpPr>
        <p:spPr>
          <a:xfrm>
            <a:off x="1389530" y="188259"/>
            <a:ext cx="9197788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ADECUACIÓN DE UN VIVERO EN EL CENTRO SHUAR KUNCHAIM PARA EL FORTALECIMIENTO DEL DESARROLLO PRODUCTIVO LOCAL DEL GOBIERNO AUTÓNOMO DESCENTRALIZADO PARROQUIAL RURAL DE BOMBOIZA POR UN MONTO DE $ 2749,25 DÓLARES 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 HERRAMIENTAS AGRÍCOLAS  POR UN MONTO DE $ 6125,00 DÓLARES.(machetes, botas, pala, podón y lima)</a:t>
            </a:r>
            <a:endParaRPr lang="es-EC" sz="22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INSUMOS GANADEROS PARA EL FORTALECIMIENTO DE LA ACTIVIDAD ECONÓMICA Y DESARROLLO SOSTENIBLE DE LA PARROQUIA RURAL DE BOMBOIZA POR UN MONTO DE $ 5439,00 DÓLARES (Desparasitante, </a:t>
            </a:r>
            <a:r>
              <a:rPr lang="es-EC" sz="22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Garrapaticida</a:t>
            </a: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, repelente, minerales, cabos y sal)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FORTALECIMIENTO DE LA PRODUCCIÓN AGRÍCOLA MEDIANTE LA ENTREGA DE SEMILLAS DE MAÍZ EN LAS COMUNIDADES DE LA PARROQUIA BOMBOZIA POR UN MONTO DE $ 3451,00 DÓLARES 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8875298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BCB1CA53-2B8F-4356-9C34-008FB89BBFB2}"/>
              </a:ext>
            </a:extLst>
          </p:cNvPr>
          <p:cNvSpPr txBox="1"/>
          <p:nvPr/>
        </p:nvSpPr>
        <p:spPr>
          <a:xfrm>
            <a:off x="0" y="1084729"/>
            <a:ext cx="12072729" cy="49295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UNA SECADORA MULTIFUNCIONAL PARA CACAO, MAÍZ Y CAFÉ, DESTINADA AL FORTALECIMIENTO DEL DESARROLLO AGRÍCOLA SOSTENIBLE EN LA PARROQUIA DE BOMBOIZA POR UN MONTO DE $ 8394,40 DÓLARES.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endParaRPr lang="es-EC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SERVICIO DE TRANSPORTE PARA LOS PRODUCTORES AGRÍCOLAS PARA LA FERIA AGROGASTRONÓMICA ARTESANAL</a:t>
            </a:r>
            <a:r>
              <a:rPr lang="es-EC" sz="20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$ 960,00 DÓLARES </a:t>
            </a:r>
          </a:p>
          <a:p>
            <a:pPr algn="just"/>
            <a:endParaRPr lang="es-EC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REPUESTOS Y LUBRICANTES PARA EL FORTALECIMIENTO DE LA GESTIÓN PRODUCTIVA DEL PROYECTO AGRÍCOLA DEL GOBIERNO AUTÓNOMO DESCENTRALIZADO PARROQUIAL RURAL DE BOMBOIZA POR UN MONTO DE $ 1198,00 DÓLARES.</a:t>
            </a:r>
          </a:p>
          <a:p>
            <a:pPr marL="285750" indent="-285750" algn="just">
              <a:buFont typeface="Wingdings" panose="05000000000000000000" pitchFamily="2" charset="2"/>
              <a:buChar char="v"/>
            </a:pPr>
            <a:endParaRPr lang="es-EC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ADQUISICIÓN DE CABALLETES PARA USO AGRÍCOLA PARA LAS DIFERENTES EVENTOS DEL GAD </a:t>
            </a:r>
            <a:r>
              <a:rPr lang="es-EC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PARROQUIAL POR UN MONTO DE $ 1063,00 DÓLARES.</a:t>
            </a:r>
          </a:p>
          <a:p>
            <a:pPr marL="0" indent="0" algn="just">
              <a:buNone/>
            </a:pPr>
            <a:endParaRPr lang="en-US" sz="2400" dirty="0"/>
          </a:p>
          <a:p>
            <a:endParaRPr lang="es-EC" sz="1600" dirty="0"/>
          </a:p>
        </p:txBody>
      </p:sp>
    </p:spTree>
    <p:extLst>
      <p:ext uri="{BB962C8B-B14F-4D97-AF65-F5344CB8AC3E}">
        <p14:creationId xmlns:p14="http://schemas.microsoft.com/office/powerpoint/2010/main" val="8771016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0A981D23-AF2F-4E23-8222-EF940CCAB8DE}"/>
              </a:ext>
            </a:extLst>
          </p:cNvPr>
          <p:cNvSpPr txBox="1"/>
          <p:nvPr/>
        </p:nvSpPr>
        <p:spPr>
          <a:xfrm>
            <a:off x="1281953" y="528918"/>
            <a:ext cx="9484658" cy="4704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3300 PLANTAS DE CACAO POR UN MONTO DE $ 6600,00 DÓLARES 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INSUMOS PARA EL APOYO PRODUCTIVO EN LA PARROQUIA DE BOMBOIZA  POR UN MONTO DE $ 9996,50 DÓLARES.(cal, fertilizantes, humos y herbicidas)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MATERIALES PARA EL FORTALECIMIENTO DE LOS PROYECTOS DE CACAO Y PISCICULTURA DEL GOBIERNO AUTÓNOMO DESCENTRALIZADO PARROQUIAL RURAL DE BOMBOIZA POR UN MONTO DE $ 9367,00 DÓLARES.( malla sarán, plástico/invernadero, mangueras, alevines,10 volquetadas de limo, Funda/</a:t>
            </a:r>
            <a:r>
              <a:rPr lang="es-EC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lechuguin</a:t>
            </a:r>
            <a:r>
              <a:rPr lang="es-EC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es-EC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ADQUISICIÓN DE HERRAMIENTAS PARA EL FORTALECIMIENTO DE LA CAPACIDAD PRODUCTIVA DEL PROYECTO DE CACAO DEL GOBIERNO AUTÓNOMO DESCENTRALIZADO PARROQUIAL RURAL DE BOMBOIZA</a:t>
            </a:r>
            <a:r>
              <a:rPr lang="es-EC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POR UN MONTO DE $ 8284,00 DÓLARES(bombas manuales, tijeras de altura, tijeras manuales y navajas)</a:t>
            </a:r>
            <a:endParaRPr lang="en-US" dirty="0"/>
          </a:p>
          <a:p>
            <a:endParaRPr lang="es-EC" dirty="0"/>
          </a:p>
        </p:txBody>
      </p:sp>
    </p:spTree>
    <p:extLst>
      <p:ext uri="{BB962C8B-B14F-4D97-AF65-F5344CB8AC3E}">
        <p14:creationId xmlns:p14="http://schemas.microsoft.com/office/powerpoint/2010/main" val="73679315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BDC10C7-0888-488E-BD18-053963CCC24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2281" y="259977"/>
            <a:ext cx="3545237" cy="25348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A2434D57-521D-42A8-90CD-C3BE62E144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6495" y="330199"/>
            <a:ext cx="2831726" cy="246464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68CB396-C2A8-4AF3-817C-6C30F3BF047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7198" y="330199"/>
            <a:ext cx="3857625" cy="246464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8672EB9-C6BF-4C4D-A4AF-F361F6B10A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2281" y="3083857"/>
            <a:ext cx="3855749" cy="3030071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717F0C26-A18C-42E4-ACED-9FA42A8E87F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1281" y="3120364"/>
            <a:ext cx="3479707" cy="2993564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539EC429-BADE-4538-A190-FB90CEA228D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4239" y="3083857"/>
            <a:ext cx="3265480" cy="3030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15932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9187595-6E24-4198-9BEB-CCBCD4D55A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2814" y="98611"/>
            <a:ext cx="3235139" cy="333038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41A200D-5DD4-4F3C-B5D1-7B08EC485F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7089" y="98611"/>
            <a:ext cx="4077821" cy="3227295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2A171959-EEF6-4038-BD16-C7F47AA7F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11670" y="271181"/>
            <a:ext cx="3980330" cy="298524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FBAFCAAD-8493-4AB9-9D9F-91DF2002194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2815" y="3532095"/>
            <a:ext cx="3907492" cy="2472913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A43C15E0-AE7F-45D9-AE30-3BB276B8C3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70611" y="3532095"/>
            <a:ext cx="3541059" cy="2472913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8E0334DE-8499-4BED-B0CE-585A201A0C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416011" y="3473151"/>
            <a:ext cx="3668413" cy="259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74196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5451F269-BD80-4304-91CE-3645495FE168}"/>
              </a:ext>
            </a:extLst>
          </p:cNvPr>
          <p:cNvSpPr txBox="1"/>
          <p:nvPr/>
        </p:nvSpPr>
        <p:spPr>
          <a:xfrm>
            <a:off x="1954672" y="107576"/>
            <a:ext cx="801371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EL GAD PARROQUIAL DE BOMBOIZA EXTIENDE UN PROFUNDO Y SINCERO AGRADECIMIENTO A LOS SOCIOS, SÍNDICOS, PRESIDENTES DE ASOCIACIONES, BARRIOS Y SECTORES, QUIENES CON SU APOYO, COMPROMISO Y PARTICIPACIÓN CONTRIBUYEN DÍA A DÍA AL DESARROLLO DE NUESTRA PARROQUIA.</a:t>
            </a:r>
          </a:p>
          <a:p>
            <a:r>
              <a:rPr lang="es-ES" dirty="0"/>
              <a:t>SU TRABAJO CONJUNTO, ESFUERZO Y AMOR POR BOMBOIZA SON FUNDAMENTALES PARA SEGUIR CONSTRUYENDO UNA PARROQUIA UNIDA, SOLIDARIA Y CON MEJORES OPORTUNIDADES PARA TODOS.</a:t>
            </a:r>
            <a:endParaRPr lang="es-EC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2C4049C3-61B9-440C-A0DF-53BEBACD7F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9465" t="30354" r="2317"/>
          <a:stretch/>
        </p:blipFill>
        <p:spPr>
          <a:xfrm>
            <a:off x="1497104" y="2415900"/>
            <a:ext cx="9072283" cy="3496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810989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A796CD55-7BE4-482B-BA3D-89027EEB73FB}"/>
              </a:ext>
            </a:extLst>
          </p:cNvPr>
          <p:cNvSpPr txBox="1"/>
          <p:nvPr/>
        </p:nvSpPr>
        <p:spPr>
          <a:xfrm>
            <a:off x="1532966" y="3036585"/>
            <a:ext cx="665181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C" sz="6000" dirty="0"/>
              <a:t>GRACIAS </a:t>
            </a:r>
          </a:p>
        </p:txBody>
      </p:sp>
    </p:spTree>
    <p:extLst>
      <p:ext uri="{BB962C8B-B14F-4D97-AF65-F5344CB8AC3E}">
        <p14:creationId xmlns:p14="http://schemas.microsoft.com/office/powerpoint/2010/main" val="3960196063"/>
      </p:ext>
    </p:extLst>
  </p:cSld>
  <p:clrMapOvr>
    <a:masterClrMapping/>
  </p:clrMapOvr>
</p:sld>
</file>

<file path=ppt/theme/theme1.xml><?xml version="1.0" encoding="utf-8"?>
<a:theme xmlns:a="http://schemas.openxmlformats.org/drawingml/2006/main" name="Galería">
  <a:themeElements>
    <a:clrScheme name="Galería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ería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ería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3845</TotalTime>
  <Words>2251</Words>
  <Application>Microsoft Office PowerPoint</Application>
  <PresentationFormat>Panorámica</PresentationFormat>
  <Paragraphs>239</Paragraphs>
  <Slides>45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45</vt:i4>
      </vt:variant>
    </vt:vector>
  </HeadingPairs>
  <TitlesOfParts>
    <vt:vector size="53" baseType="lpstr">
      <vt:lpstr>Arial</vt:lpstr>
      <vt:lpstr>Calibri</vt:lpstr>
      <vt:lpstr>Palatino Linotype</vt:lpstr>
      <vt:lpstr>Times New Roman</vt:lpstr>
      <vt:lpstr>Wingdings</vt:lpstr>
      <vt:lpstr>Wingdings 3</vt:lpstr>
      <vt:lpstr>Galería</vt:lpstr>
      <vt:lpstr>Acrobat Document</vt:lpstr>
      <vt:lpstr>RENDICIÓN DE CUENTAS </vt:lpstr>
      <vt:lpstr>Presentación de PowerPoint</vt:lpstr>
      <vt:lpstr>CONVENIOS CON EL GAD MUNICIPAL  </vt:lpstr>
      <vt:lpstr>GESTIONES   REALIZADAS  AL GAD MUNICIPAL DE GUALAQUIZA </vt:lpstr>
      <vt:lpstr>GESTIONES   REALIZADAS  AL GAD MUNICIPAL DE GUALAQUIZA </vt:lpstr>
      <vt:lpstr>GESTIONES   REALIZADAS  AL GAD MUNICIPAL DE GUALAQUIZA </vt:lpstr>
      <vt:lpstr>GESTIÓN  AL CONSEJO PROVINCIAL DE MORONA SANTIAGO </vt:lpstr>
      <vt:lpstr> CONSEJO PROVINCIAL DE MORONA SANTIAGO  GESTIONES REALIZADAS </vt:lpstr>
      <vt:lpstr>CONVENIO ESPECÍFICO CON HIDROCRUZ S.A</vt:lpstr>
      <vt:lpstr>Presentación de PowerPoint</vt:lpstr>
      <vt:lpstr>PRESUPUESTO AÑO 2025</vt:lpstr>
      <vt:lpstr>Presentación de PowerPoint</vt:lpstr>
      <vt:lpstr>Presentación de PowerPoint</vt:lpstr>
      <vt:lpstr>FUENTE DE GASTOS DEVENGADOS AÑO 2025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COMISIÓN DE EQUIDAD Y GÉNERO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RENDICION DE CUENTAS</dc:title>
  <dc:creator>Usuario</dc:creator>
  <cp:lastModifiedBy>Usuario</cp:lastModifiedBy>
  <cp:revision>160</cp:revision>
  <dcterms:created xsi:type="dcterms:W3CDTF">2025-06-24T17:28:15Z</dcterms:created>
  <dcterms:modified xsi:type="dcterms:W3CDTF">2026-05-26T23:11:48Z</dcterms:modified>
</cp:coreProperties>
</file>